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5" r:id="rId38"/>
    <p:sldId id="296" r:id="rId39"/>
    <p:sldId id="297" r:id="rId40"/>
    <p:sldId id="298" r:id="rId41"/>
    <p:sldId id="299" r:id="rId42"/>
    <p:sldId id="292" r:id="rId43"/>
    <p:sldId id="293" r:id="rId44"/>
    <p:sldId id="294" r:id="rId4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FFFFFF"/>
    <a:srgbClr val="FF0000"/>
    <a:srgbClr val="996600"/>
    <a:srgbClr val="CAD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105" d="100"/>
          <a:sy n="105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AE12F-157B-48C7-B04E-777A229B3837}" type="datetimeFigureOut">
              <a:rPr lang="nl-BE" smtClean="0"/>
              <a:t>27/08/2024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A3E9-C498-4577-A308-FE3CB83A98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341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FC5B6-E867-9C1A-B92D-29047588F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352414-8620-8A16-045B-92ACDFF80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B0C7EA-5D71-ABCC-EEE1-035D6718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73FC-E277-4945-9B0D-5BBA9C5E9139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55000-C505-AD94-6B7A-DD1DB119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24AF64-0F14-F36B-091B-DB46E512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AAE-B27A-47F3-A0B6-A5B802A2B6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61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64E61-3422-E29B-708C-DED35E90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B62BE6-52CF-B208-59D0-4B7932C71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CE93C6-F34B-6155-ECB8-A754447C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73FC-E277-4945-9B0D-5BBA9C5E9139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ED1794-EA68-4E57-DBDB-C0B5F2DD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2F2AA4-4A00-3C2E-D771-A3B33F96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AAE-B27A-47F3-A0B6-A5B802A2B6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74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5FD7623-FEAD-0F22-B7D8-6FAB0ECE5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985315C-8463-E19D-7977-0894B11BE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3CA6F4-4CCD-F333-2342-EF7CF5DE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73FC-E277-4945-9B0D-5BBA9C5E9139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6D3F3E-CC14-9472-C38D-4D70EE8D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C444DB-8D55-03D5-C8D8-CD8DE32A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AAE-B27A-47F3-A0B6-A5B802A2B6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88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061F7-58C5-5598-6B7F-FFF492E9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46358A-AA33-9028-C15C-B3DADCF3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75C1AA-804D-F6C2-EBB2-DFC84901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73FC-E277-4945-9B0D-5BBA9C5E9139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D3740F-B78A-2662-464A-51EF888A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EF59C4-A39C-95AA-B17D-82447038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AAE-B27A-47F3-A0B6-A5B802A2B6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06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A3A08-588B-0D31-9F43-95E46A94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ABAD6F-8CCF-E9EE-7698-073A58386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A8E252-1E5B-1F6C-80C8-4CD98BB7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73FC-E277-4945-9B0D-5BBA9C5E9139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20B364-2E10-9EB0-41A3-03201DFD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92DD14-B73A-C8A3-7076-0321E1EC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AAE-B27A-47F3-A0B6-A5B802A2B6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52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2CAA2-5638-4BD4-B6EE-DF8637FB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0E27C-A7ED-FCDF-D84D-60F59385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AA7EF6-3180-F8DB-F61C-BA292856C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5F467E-E9ED-A4A0-E1F5-A68F3055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73FC-E277-4945-9B0D-5BBA9C5E9139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3C0D28-2E39-3659-19F5-7A58155E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CA737D-83AB-5CA4-36E5-E716E466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AAE-B27A-47F3-A0B6-A5B802A2B6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502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AECBF-8BDC-9EA0-BB30-C2C902C0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31CFE9-078A-C313-2EDE-D30B4E28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C1B9EC-6C0C-02C8-1113-0993A32BE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8B2DE6F-DC51-EDDE-4C12-C1B03D7CF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42F5BD-2A9D-7A48-FE67-5BC00EFEA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600768C-2749-9183-1947-C77BFC41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73FC-E277-4945-9B0D-5BBA9C5E9139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7F9FE6B-809D-AA55-34DE-D6B88973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BC36EB7-1F90-6D68-BC14-4B8282A3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AAE-B27A-47F3-A0B6-A5B802A2B6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19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C1D0E-D3A7-4735-FDA9-7B24B1D5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B52A4B-E465-783C-446B-D1A067A9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73FC-E277-4945-9B0D-5BBA9C5E9139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7FA57FA-9017-FD36-65E8-75C15A1C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BE6304-4806-9A14-420D-23409B5D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AAE-B27A-47F3-A0B6-A5B802A2B6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6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BF2A82A-9B48-0A13-811E-86F0DF7C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73FC-E277-4945-9B0D-5BBA9C5E9139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1723FF0-A134-07DD-8FE5-D94C9DA1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3B15AD-6A3D-63A7-7F3C-40DFF6F4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AAE-B27A-47F3-A0B6-A5B802A2B6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7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62973-5548-A1E0-F368-D5DEB19A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BBBF20-52A0-9870-BFC3-8145121F7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9A2FA9-2121-CF2D-FE18-FFC6CEDBF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E20568-3A8F-4FAD-BBC6-599F8716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73FC-E277-4945-9B0D-5BBA9C5E9139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936DC9-C508-875F-A8F1-E85CE589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04D123-490E-F169-D1FD-96B0D6BA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AAE-B27A-47F3-A0B6-A5B802A2B6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80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AE9D8-34BE-5959-EB9A-D44795FB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5EE22ED-A0DB-6ED8-71E2-AAAFC9ED7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1EDC58-038C-08BC-0468-1636DC35E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90E944-6247-0D46-FEAC-4408FD95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73FC-E277-4945-9B0D-5BBA9C5E9139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E2B601-EC5B-DF86-4671-4CBE8F87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004B3C-4296-5797-E515-1AF170D2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2AAE-B27A-47F3-A0B6-A5B802A2B6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947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D7522F8-78BF-A131-1F47-88B6B2DB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36FE45-682D-E2C3-527D-7E91B84A2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98A752-E4E3-0229-90F2-925855D80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73FC-E277-4945-9B0D-5BBA9C5E9139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DBE367-A970-1D0E-3B6E-26357FD03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7E66C-19B6-7A7E-6633-81D75D028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2AAE-B27A-47F3-A0B6-A5B802A2B6A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432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79512" y="2852936"/>
            <a:ext cx="85927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ytona" panose="020B0604030500040204" pitchFamily="34" charset="0"/>
              </a:rPr>
              <a:t>GEBRUIK CAPTAINSTOOL</a:t>
            </a:r>
          </a:p>
          <a:p>
            <a:pPr algn="ctr"/>
            <a:r>
              <a:rPr lang="nl-NL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ytona" panose="020B0604030500040204" pitchFamily="34" charset="0"/>
              </a:rPr>
              <a:t>TEAMBEHEE</a:t>
            </a:r>
            <a:r>
              <a:rPr lang="nl-NL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aytona" panose="020B0604030500040204" pitchFamily="34" charset="0"/>
              </a:rPr>
              <a:t>R</a:t>
            </a:r>
            <a:endParaRPr lang="nl-NL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aytona" panose="020B0604030500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8461749-077A-46E7-8BA6-54DA813ED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660" y="260648"/>
            <a:ext cx="8589708" cy="3240360"/>
          </a:xfrm>
          <a:prstGeom prst="rect">
            <a:avLst/>
          </a:prstGeom>
        </p:spPr>
      </p:pic>
      <p:pic>
        <p:nvPicPr>
          <p:cNvPr id="3" name="Afbeelding 2" descr="Afbeelding met logo, Graphics, cirkel, Lettertype&#10;&#10;Automatisch gegenereerde beschrijving">
            <a:extLst>
              <a:ext uri="{FF2B5EF4-FFF2-40B4-BE49-F238E27FC236}">
                <a16:creationId xmlns:a16="http://schemas.microsoft.com/office/drawing/2014/main" id="{9E14B9FB-B956-062B-5E6A-06899E479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7" y="4365104"/>
            <a:ext cx="2295525" cy="199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3 Spelers inschrijven – </a:t>
            </a:r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nieuwe</a:t>
            </a:r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 speler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759772C-C773-9304-8C22-09FDE4A08575}"/>
              </a:ext>
            </a:extLst>
          </p:cNvPr>
          <p:cNvSpPr txBox="1"/>
          <p:nvPr/>
        </p:nvSpPr>
        <p:spPr>
          <a:xfrm>
            <a:off x="24699" y="978519"/>
            <a:ext cx="90108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latin typeface="Daytona" panose="020B0604030500040204" pitchFamily="34" charset="0"/>
              </a:rPr>
              <a:t>U KIEST VOOR “NIEUWE SPELER</a:t>
            </a:r>
            <a:r>
              <a:rPr lang="nl-NL" sz="1600" dirty="0">
                <a:latin typeface="Daytona" panose="020B0604030500040204" pitchFamily="34" charset="0"/>
              </a:rPr>
              <a:t>”</a:t>
            </a:r>
          </a:p>
          <a:p>
            <a:endParaRPr lang="nl-NL" sz="1600" dirty="0">
              <a:latin typeface="Daytona" panose="020B0604030500040204" pitchFamily="34" charset="0"/>
            </a:endParaRPr>
          </a:p>
          <a:p>
            <a:r>
              <a:rPr lang="nl-NL" sz="1600" dirty="0">
                <a:latin typeface="Daytona" panose="020B0604030500040204" pitchFamily="34" charset="0"/>
              </a:rPr>
              <a:t>	- Indien de speler nog nooit eerder competitie heeft gespeeld in een dartsbond.</a:t>
            </a:r>
          </a:p>
          <a:p>
            <a:r>
              <a:rPr lang="nl-NL" sz="1600" dirty="0">
                <a:latin typeface="Daytona" panose="020B0604030500040204" pitchFamily="34" charset="0"/>
              </a:rPr>
              <a:t>	- Geen lidnummer heeft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AD32DF4-62E6-17F1-1310-F62AF6D1651F}"/>
              </a:ext>
            </a:extLst>
          </p:cNvPr>
          <p:cNvSpPr txBox="1"/>
          <p:nvPr/>
        </p:nvSpPr>
        <p:spPr>
          <a:xfrm>
            <a:off x="467544" y="2346630"/>
            <a:ext cx="77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b="1" dirty="0">
                <a:solidFill>
                  <a:srgbClr val="C00000"/>
                </a:solidFill>
                <a:latin typeface="Daytona" panose="020B0604030500040204" pitchFamily="34" charset="0"/>
              </a:rPr>
              <a:t>!! Enkel betrekking op de dartsbond en NIET op de club !!!!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5C7F9CD-F7DA-0787-0FAD-DE3674B0E11B}"/>
              </a:ext>
            </a:extLst>
          </p:cNvPr>
          <p:cNvSpPr txBox="1"/>
          <p:nvPr/>
        </p:nvSpPr>
        <p:spPr>
          <a:xfrm>
            <a:off x="272128" y="3236192"/>
            <a:ext cx="80634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1600" dirty="0">
                <a:latin typeface="Daytona" panose="020B0604030500040204" pitchFamily="34" charset="0"/>
              </a:rPr>
              <a:t>Stap 2 : invullen van de persoonsgegevens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NL" sz="1600" dirty="0">
              <a:latin typeface="Daytona" panose="020B0604030500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600" dirty="0">
                <a:latin typeface="Daytona" panose="020B0604030500040204" pitchFamily="34" charset="0"/>
                <a:sym typeface="Wingdings" panose="05000000000000000000" pitchFamily="2" charset="2"/>
              </a:rPr>
              <a:t>Stap 3 : Aanvinken akkoordverklaring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nl-BE" sz="1600" dirty="0">
              <a:latin typeface="Daytona" panose="020B0604030500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sz="1600" dirty="0">
                <a:latin typeface="Daytona" panose="020B0604030500040204" pitchFamily="34" charset="0"/>
                <a:sym typeface="Wingdings" panose="05000000000000000000" pitchFamily="2" charset="2"/>
              </a:rPr>
              <a:t>Stap 4 : Betaling uitvoeren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endParaRPr lang="nl-BE" sz="1600" dirty="0">
              <a:latin typeface="Daytona" panose="020B0604030500040204" pitchFamily="34" charset="0"/>
              <a:sym typeface="Wingdings" panose="05000000000000000000" pitchFamily="2" charset="2"/>
            </a:endParaRP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nl-BE" sz="1600" dirty="0">
                <a:latin typeface="Daytona" panose="020B0604030500040204" pitchFamily="34" charset="0"/>
                <a:sym typeface="Wingdings" panose="05000000000000000000" pitchFamily="2" charset="2"/>
              </a:rPr>
              <a:t>De inschrijving is pas voltooid als de betaling is uitgevoerd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nl-BE" sz="1600" dirty="0">
                <a:solidFill>
                  <a:srgbClr val="C00000"/>
                </a:solidFill>
                <a:latin typeface="Daytona" panose="020B0604030500040204" pitchFamily="34" charset="0"/>
                <a:sym typeface="Wingdings" panose="05000000000000000000" pitchFamily="2" charset="2"/>
              </a:rPr>
              <a:t>LET OP ! NOG NIET SPEELGERECHTIGD</a:t>
            </a:r>
          </a:p>
          <a:p>
            <a:pPr marL="1657350" lvl="3" indent="-285750">
              <a:buFont typeface="Wingdings" panose="05000000000000000000" pitchFamily="2" charset="2"/>
              <a:buChar char="à"/>
            </a:pPr>
            <a:r>
              <a:rPr lang="nl-BE" sz="1600" dirty="0">
                <a:solidFill>
                  <a:srgbClr val="C00000"/>
                </a:solidFill>
                <a:latin typeface="Daytona" panose="020B0604030500040204" pitchFamily="34" charset="0"/>
                <a:sym typeface="Wingdings" panose="05000000000000000000" pitchFamily="2" charset="2"/>
              </a:rPr>
              <a:t>Moet worden goedgekeurd door het bestuur (penningmeester)</a:t>
            </a:r>
            <a:endParaRPr lang="nl-BE" sz="1600" dirty="0">
              <a:solidFill>
                <a:srgbClr val="C00000"/>
              </a:solidFill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4</a:t>
            </a:r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 Betaling uitvoeren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646E97E-6E4E-2266-B535-5C65B3ACAA98}"/>
              </a:ext>
            </a:extLst>
          </p:cNvPr>
          <p:cNvSpPr txBox="1"/>
          <p:nvPr/>
        </p:nvSpPr>
        <p:spPr>
          <a:xfrm>
            <a:off x="109079" y="908720"/>
            <a:ext cx="8925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C00000"/>
                </a:solidFill>
                <a:latin typeface="Daytona" panose="020B0604030500040204" pitchFamily="34" charset="0"/>
              </a:rPr>
              <a:t>De betaling kan uitgevoerd worden d.m.v. online Bankcontact.</a:t>
            </a:r>
            <a:br>
              <a:rPr lang="nl-NL" b="1" dirty="0">
                <a:solidFill>
                  <a:srgbClr val="C00000"/>
                </a:solidFill>
                <a:latin typeface="Daytona" panose="020B0604030500040204" pitchFamily="34" charset="0"/>
              </a:rPr>
            </a:br>
            <a:r>
              <a:rPr lang="nl-NL" b="1" dirty="0">
                <a:solidFill>
                  <a:srgbClr val="C00000"/>
                </a:solidFill>
                <a:latin typeface="Daytona" panose="020B0604030500040204" pitchFamily="34" charset="0"/>
              </a:rPr>
              <a:t>Zorg ervoor dat je als kapitein ook dus online met bankcontact kan betalen.</a:t>
            </a:r>
            <a:endParaRPr lang="nl-BE" b="1" dirty="0">
              <a:solidFill>
                <a:srgbClr val="C00000"/>
              </a:solidFill>
              <a:latin typeface="Daytona" panose="020B0604030500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9A3166D-F01C-5AF2-14D6-2A1067A3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18062"/>
            <a:ext cx="3672408" cy="472378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61B98CE-2C77-5DDF-E804-2EDF1F8E1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808721"/>
            <a:ext cx="3456384" cy="43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4</a:t>
            </a:r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 Betaling	 uitvoeren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62C9BA-0AF7-CE0D-405A-A27333A4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56" y="937349"/>
            <a:ext cx="3407389" cy="244827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E895419-668C-993A-79A4-2B7FAF3B8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56" y="3414120"/>
            <a:ext cx="6637314" cy="31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4</a:t>
            </a:r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 Betaling uitvoeren – Kwitantie opvragen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5" name="Afbeelding 4" descr="Afbeelding met tekst, schermopname, Webpagina, software">
            <a:extLst>
              <a:ext uri="{FF2B5EF4-FFF2-40B4-BE49-F238E27FC236}">
                <a16:creationId xmlns:a16="http://schemas.microsoft.com/office/drawing/2014/main" id="{A0126716-1539-519A-83D2-D89682B51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6772"/>
            <a:ext cx="8418323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4</a:t>
            </a:r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 Betaling uitvoeren – Kwitantie opvragen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06D0A56-0751-0ED2-B420-975A8166D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047750"/>
            <a:ext cx="76676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4</a:t>
            </a:r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 Betaling uitvoeren – Kwitantie opvragen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3A88ED-8340-2B93-3341-4326D07FC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58" y="980728"/>
            <a:ext cx="391639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800" strike="sngStrike" dirty="0">
                <a:solidFill>
                  <a:srgbClr val="3465A5"/>
                </a:solidFill>
                <a:latin typeface="Daytona" panose="020B0604030500040204" pitchFamily="34" charset="0"/>
              </a:rPr>
              <a:t>5</a:t>
            </a:r>
            <a:r>
              <a:rPr lang="nl-BE" sz="2800" strike="sngStrike" dirty="0">
                <a:solidFill>
                  <a:srgbClr val="3465A5"/>
                </a:solidFill>
                <a:latin typeface="Daytona" panose="020B0604030500040204" pitchFamily="34" charset="0"/>
              </a:rPr>
              <a:t> Teamwissel </a:t>
            </a:r>
            <a:r>
              <a:rPr lang="nl-BE" sz="2800" dirty="0">
                <a:solidFill>
                  <a:srgbClr val="3465A5"/>
                </a:solidFill>
                <a:latin typeface="Daytona" panose="020B0604030500040204" pitchFamily="34" charset="0"/>
              </a:rPr>
              <a:t>– Niet beschikbaar</a:t>
            </a:r>
            <a:endParaRPr lang="nl-BE" sz="2800" b="0" i="0" u="none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68648" y="908720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6</a:t>
            </a:r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 Captainswissel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BDA313-0C44-352B-9F33-F3F66B8C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73" y="2636912"/>
            <a:ext cx="4349555" cy="396044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A8F39F5-2FDA-BCA9-F6E3-2C738A65A03F}"/>
              </a:ext>
            </a:extLst>
          </p:cNvPr>
          <p:cNvSpPr txBox="1"/>
          <p:nvPr/>
        </p:nvSpPr>
        <p:spPr>
          <a:xfrm>
            <a:off x="1005389" y="1557960"/>
            <a:ext cx="352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Daytona" panose="020B0604030500040204" pitchFamily="34" charset="0"/>
                <a:sym typeface="Wingdings" panose="05000000000000000000" pitchFamily="2" charset="2"/>
              </a:rPr>
              <a:t> Mutaties   Captainswissel</a:t>
            </a:r>
            <a:endParaRPr lang="nl-BE" dirty="0">
              <a:latin typeface="Daytona" panose="020B060403050004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C9A651B-2FB0-6627-BCDC-BFEE9AA05F85}"/>
              </a:ext>
            </a:extLst>
          </p:cNvPr>
          <p:cNvSpPr txBox="1"/>
          <p:nvPr/>
        </p:nvSpPr>
        <p:spPr>
          <a:xfrm>
            <a:off x="1005389" y="2047628"/>
            <a:ext cx="730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Daytona" panose="020B0604030500040204" pitchFamily="34" charset="0"/>
              </a:rPr>
              <a:t>Beide captains moeten over een correct e-mailadres beschikken</a:t>
            </a:r>
            <a:endParaRPr lang="nl-BE" dirty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 Opties bij een wedstrijd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99A2ABE-4C01-E3F5-5F5D-75F837477D24}"/>
              </a:ext>
            </a:extLst>
          </p:cNvPr>
          <p:cNvSpPr txBox="1"/>
          <p:nvPr/>
        </p:nvSpPr>
        <p:spPr>
          <a:xfrm>
            <a:off x="224120" y="908720"/>
            <a:ext cx="8582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Daytona" panose="020B0604030500040204" pitchFamily="34" charset="0"/>
              </a:rPr>
              <a:t>= Alle handelingen die mogelijk zijn bij een wedstrijd staan als optie bij die wedstrijd</a:t>
            </a:r>
            <a:endParaRPr lang="nl-BE" sz="1600" dirty="0">
              <a:latin typeface="Daytona" panose="020B0604030500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CE87C65-9143-86CA-F368-3196EA5F2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79306"/>
            <a:ext cx="8748464" cy="4125957"/>
          </a:xfrm>
          <a:prstGeom prst="rect">
            <a:avLst/>
          </a:prstGeom>
        </p:spPr>
      </p:pic>
      <p:sp>
        <p:nvSpPr>
          <p:cNvPr id="14" name="Pijl: rechts 13">
            <a:extLst>
              <a:ext uri="{FF2B5EF4-FFF2-40B4-BE49-F238E27FC236}">
                <a16:creationId xmlns:a16="http://schemas.microsoft.com/office/drawing/2014/main" id="{C1A42729-E3B9-30A9-3BB9-9767041201BC}"/>
              </a:ext>
            </a:extLst>
          </p:cNvPr>
          <p:cNvSpPr/>
          <p:nvPr/>
        </p:nvSpPr>
        <p:spPr>
          <a:xfrm>
            <a:off x="7164288" y="4149080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40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 Opties bij een wedstrijd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B0B43A-BAA6-7A95-567E-55FA114FD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34" y="755300"/>
            <a:ext cx="6696744" cy="572704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A81B085-E465-2995-7C7B-8FE9C0B85295}"/>
              </a:ext>
            </a:extLst>
          </p:cNvPr>
          <p:cNvSpPr txBox="1"/>
          <p:nvPr/>
        </p:nvSpPr>
        <p:spPr>
          <a:xfrm>
            <a:off x="283846" y="3494869"/>
            <a:ext cx="22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</a:rPr>
              <a:t>Beschikbaar op de speeldag</a:t>
            </a:r>
            <a:endParaRPr lang="nl-BE" sz="1400" b="1" dirty="0">
              <a:solidFill>
                <a:srgbClr val="C0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08FF43-6535-D35E-8C62-CD256AC38649}"/>
              </a:ext>
            </a:extLst>
          </p:cNvPr>
          <p:cNvSpPr txBox="1"/>
          <p:nvPr/>
        </p:nvSpPr>
        <p:spPr>
          <a:xfrm>
            <a:off x="2459130" y="3746906"/>
            <a:ext cx="2038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</a:rPr>
              <a:t>Beschikbaar vanaf 19h00</a:t>
            </a:r>
            <a:endParaRPr lang="nl-BE" sz="1400" b="1" dirty="0">
              <a:solidFill>
                <a:srgbClr val="C00000"/>
              </a:solidFill>
            </a:endParaRP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B4FF85E-EAC4-5BCF-22E5-66505F00B30D}"/>
              </a:ext>
            </a:extLst>
          </p:cNvPr>
          <p:cNvCxnSpPr/>
          <p:nvPr/>
        </p:nvCxnSpPr>
        <p:spPr>
          <a:xfrm>
            <a:off x="1115616" y="3212976"/>
            <a:ext cx="0" cy="281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2714533F-5445-38E0-F0B0-CF891CB8269C}"/>
              </a:ext>
            </a:extLst>
          </p:cNvPr>
          <p:cNvCxnSpPr>
            <a:endCxn id="8" idx="0"/>
          </p:cNvCxnSpPr>
          <p:nvPr/>
        </p:nvCxnSpPr>
        <p:spPr>
          <a:xfrm>
            <a:off x="2459130" y="3212976"/>
            <a:ext cx="1019478" cy="533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7.1 Wedstrijdformulier invullen en versturen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B0B43A-BAA6-7A95-567E-55FA114FD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85237"/>
            <a:ext cx="6696744" cy="5727043"/>
          </a:xfrm>
          <a:prstGeom prst="rect">
            <a:avLst/>
          </a:prstGeom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39BA371F-0D6D-A74A-5C0A-6D74B6D9503A}"/>
              </a:ext>
            </a:extLst>
          </p:cNvPr>
          <p:cNvSpPr/>
          <p:nvPr/>
        </p:nvSpPr>
        <p:spPr>
          <a:xfrm rot="16200000">
            <a:off x="866658" y="3173902"/>
            <a:ext cx="576064" cy="6542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64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5773505"/>
            <a:ext cx="2746684" cy="10361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1 Inloggen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1DCB0D6-4081-3D31-5260-EAD3825B2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04" y="1844823"/>
            <a:ext cx="4003648" cy="476240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6600F0-4609-ED40-22C7-F5A5CC46C975}"/>
              </a:ext>
            </a:extLst>
          </p:cNvPr>
          <p:cNvSpPr txBox="1"/>
          <p:nvPr/>
        </p:nvSpPr>
        <p:spPr>
          <a:xfrm>
            <a:off x="251520" y="808260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600" b="0" i="0" u="none" strike="noStrike" baseline="0" dirty="0">
                <a:solidFill>
                  <a:srgbClr val="000000"/>
                </a:solidFill>
                <a:latin typeface="Daytona" panose="020B0604030500040204" pitchFamily="34" charset="0"/>
              </a:rPr>
              <a:t>De link voor de captainstool is: </a:t>
            </a:r>
            <a:r>
              <a:rPr lang="nl-NL" sz="1600" dirty="0">
                <a:solidFill>
                  <a:srgbClr val="0070C0"/>
                </a:solidFill>
                <a:latin typeface="Daytona" panose="020B0604030500040204" pitchFamily="34" charset="0"/>
              </a:rPr>
              <a:t>htt</a:t>
            </a:r>
            <a:r>
              <a:rPr lang="nl-NL" sz="1600" b="0" i="0" u="none" strike="noStrike" baseline="0" dirty="0">
                <a:solidFill>
                  <a:srgbClr val="0070C0"/>
                </a:solidFill>
                <a:latin typeface="Daytona" panose="020B0604030500040204" pitchFamily="34" charset="0"/>
              </a:rPr>
              <a:t>ps://app.teambeheer.nl/ </a:t>
            </a:r>
            <a:br>
              <a:rPr lang="nl-NL" sz="1600" b="0" i="0" u="none" strike="noStrike" baseline="0" dirty="0">
                <a:solidFill>
                  <a:srgbClr val="0000FF"/>
                </a:solidFill>
                <a:latin typeface="Daytona" panose="020B0604030500040204" pitchFamily="34" charset="0"/>
              </a:rPr>
            </a:br>
            <a:r>
              <a:rPr lang="nl-NL" sz="1600" dirty="0">
                <a:solidFill>
                  <a:srgbClr val="000000"/>
                </a:solidFill>
                <a:latin typeface="Daytona" panose="020B0604030500040204" pitchFamily="34" charset="0"/>
              </a:rPr>
              <a:t>In</a:t>
            </a:r>
            <a:r>
              <a:rPr lang="nl-NL" sz="1600" b="0" i="0" u="none" strike="noStrike" baseline="0" dirty="0">
                <a:solidFill>
                  <a:srgbClr val="000000"/>
                </a:solidFill>
                <a:latin typeface="Daytona" panose="020B0604030500040204" pitchFamily="34" charset="0"/>
              </a:rPr>
              <a:t>loggen via een browser of via de Teambeheer Darts app. </a:t>
            </a:r>
            <a:br>
              <a:rPr lang="nl-NL" sz="1600" b="0" i="0" u="none" strike="noStrike" baseline="0" dirty="0">
                <a:solidFill>
                  <a:srgbClr val="000000"/>
                </a:solidFill>
                <a:latin typeface="Daytona" panose="020B0604030500040204" pitchFamily="34" charset="0"/>
              </a:rPr>
            </a:br>
            <a:r>
              <a:rPr lang="nl-NL" sz="1600" b="0" i="0" u="none" strike="noStrike" baseline="0" dirty="0">
                <a:solidFill>
                  <a:srgbClr val="000000"/>
                </a:solidFill>
                <a:latin typeface="Daytona" panose="020B0604030500040204" pitchFamily="34" charset="0"/>
              </a:rPr>
              <a:t>app downloaden in de Google Play Store of </a:t>
            </a:r>
            <a:r>
              <a:rPr lang="nl-BE" sz="1600" b="0" i="0" u="none" strike="noStrike" baseline="0" dirty="0">
                <a:solidFill>
                  <a:srgbClr val="000000"/>
                </a:solidFill>
                <a:latin typeface="Daytona" panose="020B0604030500040204" pitchFamily="34" charset="0"/>
              </a:rPr>
              <a:t>de Apple Store.</a:t>
            </a:r>
            <a:endParaRPr lang="nl-BE" sz="1600" dirty="0">
              <a:latin typeface="Daytona" panose="020B0604030500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Georgia Pro" panose="020F0502020204030204" pitchFamily="18" charset="0"/>
              </a:rPr>
              <a:t>7.1 Wedstrijdformulier invullen en versturen</a:t>
            </a:r>
            <a:endParaRPr lang="nl-BE" sz="2800" b="0" i="0" u="sng" strike="noStrike" baseline="0" dirty="0">
              <a:solidFill>
                <a:srgbClr val="3465A5"/>
              </a:solidFill>
              <a:latin typeface="Georgia Pro" panose="020F05020202040302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2309E2-04C2-D97A-C183-3A0307416C31}"/>
              </a:ext>
            </a:extLst>
          </p:cNvPr>
          <p:cNvSpPr txBox="1"/>
          <p:nvPr/>
        </p:nvSpPr>
        <p:spPr>
          <a:xfrm>
            <a:off x="251520" y="908720"/>
            <a:ext cx="694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B00000"/>
                </a:solidFill>
                <a:latin typeface="Daytona" panose="020B0604030500040204" pitchFamily="34" charset="0"/>
              </a:rPr>
              <a:t>Invullen wedstrijdblad bestaat uit 6 verschillende stappen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A837FB-45D6-7E24-DA2F-F095E9FF7F9B}"/>
              </a:ext>
            </a:extLst>
          </p:cNvPr>
          <p:cNvSpPr txBox="1"/>
          <p:nvPr/>
        </p:nvSpPr>
        <p:spPr>
          <a:xfrm>
            <a:off x="284696" y="1397216"/>
            <a:ext cx="699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latin typeface="Daytona" panose="020B0604030500040204" pitchFamily="34" charset="0"/>
              </a:rPr>
              <a:t>Stap 1 : Invullen van de eerste 4 singles (namen + resultaat)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4969CE-35DE-BAFA-8EC7-E3CD6BF10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92" y="1937119"/>
            <a:ext cx="8579577" cy="4228186"/>
          </a:xfrm>
          <a:prstGeom prst="rect">
            <a:avLst/>
          </a:prstGeom>
        </p:spPr>
      </p:pic>
      <p:sp>
        <p:nvSpPr>
          <p:cNvPr id="10" name="Rett pilkobling 9">
            <a:extLst>
              <a:ext uri="{FF2B5EF4-FFF2-40B4-BE49-F238E27FC236}">
                <a16:creationId xmlns:a16="http://schemas.microsoft.com/office/drawing/2014/main" id="{260C2F12-A062-4410-BC7A-D15F53359879}"/>
              </a:ext>
            </a:extLst>
          </p:cNvPr>
          <p:cNvSpPr/>
          <p:nvPr/>
        </p:nvSpPr>
        <p:spPr>
          <a:xfrm rot="111827" flipV="1">
            <a:off x="645045" y="4548953"/>
            <a:ext cx="542729" cy="45719"/>
          </a:xfrm>
          <a:prstGeom prst="straightConnector1">
            <a:avLst/>
          </a:prstGeom>
          <a:solidFill>
            <a:srgbClr val="000000">
              <a:alpha val="5000"/>
            </a:srgbClr>
          </a:solidFill>
          <a:ln w="10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E4C34D7-E816-49C4-887B-764203355525}"/>
              </a:ext>
            </a:extLst>
          </p:cNvPr>
          <p:cNvSpPr/>
          <p:nvPr/>
        </p:nvSpPr>
        <p:spPr>
          <a:xfrm>
            <a:off x="694440" y="4856040"/>
            <a:ext cx="36576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0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CC5E8DB-B377-496E-AB92-1BA7DD0CCE46}"/>
              </a:ext>
            </a:extLst>
          </p:cNvPr>
          <p:cNvSpPr/>
          <p:nvPr/>
        </p:nvSpPr>
        <p:spPr>
          <a:xfrm>
            <a:off x="2102760" y="4551660"/>
            <a:ext cx="109728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0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Lige forbindelse 13">
            <a:extLst>
              <a:ext uri="{FF2B5EF4-FFF2-40B4-BE49-F238E27FC236}">
                <a16:creationId xmlns:a16="http://schemas.microsoft.com/office/drawing/2014/main" id="{76B02527-F1FC-4A52-9689-EE932A88312B}"/>
              </a:ext>
            </a:extLst>
          </p:cNvPr>
          <p:cNvSpPr/>
          <p:nvPr/>
        </p:nvSpPr>
        <p:spPr>
          <a:xfrm>
            <a:off x="2102760" y="4868640"/>
            <a:ext cx="91440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0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Lige forbindelse 14">
            <a:extLst>
              <a:ext uri="{FF2B5EF4-FFF2-40B4-BE49-F238E27FC236}">
                <a16:creationId xmlns:a16="http://schemas.microsoft.com/office/drawing/2014/main" id="{C258BDCC-6251-472E-9FA8-D81AFE57E2E9}"/>
              </a:ext>
            </a:extLst>
          </p:cNvPr>
          <p:cNvSpPr/>
          <p:nvPr/>
        </p:nvSpPr>
        <p:spPr>
          <a:xfrm>
            <a:off x="4754520" y="4580820"/>
            <a:ext cx="91440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0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Rechte verbindingslijn 15">
            <a:extLst>
              <a:ext uri="{FF2B5EF4-FFF2-40B4-BE49-F238E27FC236}">
                <a16:creationId xmlns:a16="http://schemas.microsoft.com/office/drawing/2014/main" id="{491808D4-F2A2-46FD-BD54-210E4FD82F17}"/>
              </a:ext>
            </a:extLst>
          </p:cNvPr>
          <p:cNvSpPr/>
          <p:nvPr/>
        </p:nvSpPr>
        <p:spPr>
          <a:xfrm>
            <a:off x="4782240" y="4900860"/>
            <a:ext cx="73152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0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7.1 Wedstrijdformulier invullen en versturen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2309E2-04C2-D97A-C183-3A0307416C31}"/>
              </a:ext>
            </a:extLst>
          </p:cNvPr>
          <p:cNvSpPr txBox="1"/>
          <p:nvPr/>
        </p:nvSpPr>
        <p:spPr>
          <a:xfrm>
            <a:off x="251520" y="908720"/>
            <a:ext cx="694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B00000"/>
                </a:solidFill>
                <a:latin typeface="Daytona" panose="020B0604030500040204" pitchFamily="34" charset="0"/>
              </a:rPr>
              <a:t>Invullen wedstrijdblad bestaat uit 6 verschillende stappen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A837FB-45D6-7E24-DA2F-F095E9FF7F9B}"/>
              </a:ext>
            </a:extLst>
          </p:cNvPr>
          <p:cNvSpPr txBox="1"/>
          <p:nvPr/>
        </p:nvSpPr>
        <p:spPr>
          <a:xfrm>
            <a:off x="284696" y="1397216"/>
            <a:ext cx="849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latin typeface="Daytona" panose="020B0604030500040204" pitchFamily="34" charset="0"/>
              </a:rPr>
              <a:t>Stap 2 : Invullen van de eerste 2 koppels en 4 singles (namen + resultaat)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30AD91A-B634-A28C-E4E8-E791A3596232}"/>
              </a:ext>
            </a:extLst>
          </p:cNvPr>
          <p:cNvSpPr txBox="1"/>
          <p:nvPr/>
        </p:nvSpPr>
        <p:spPr>
          <a:xfrm>
            <a:off x="264136" y="1875276"/>
            <a:ext cx="5982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Daytona" panose="020B0604030500040204" pitchFamily="34" charset="0"/>
              </a:rPr>
              <a:t>Stap 3 : Invullen bijzondere resultaten </a:t>
            </a:r>
            <a:br>
              <a:rPr lang="nl-BE" dirty="0">
                <a:latin typeface="Daytona" panose="020B0604030500040204" pitchFamily="34" charset="0"/>
              </a:rPr>
            </a:br>
            <a:r>
              <a:rPr lang="nl-BE" dirty="0">
                <a:latin typeface="Daytona" panose="020B0604030500040204" pitchFamily="34" charset="0"/>
              </a:rPr>
              <a:t>             (indien nog niet gebeurd)</a:t>
            </a:r>
          </a:p>
          <a:p>
            <a:endParaRPr lang="nl-BE" dirty="0">
              <a:latin typeface="Daytona" panose="020B0604030500040204" pitchFamily="34" charset="0"/>
            </a:endParaRPr>
          </a:p>
          <a:p>
            <a:r>
              <a:rPr lang="nl-BE" dirty="0">
                <a:latin typeface="Daytona" panose="020B0604030500040204" pitchFamily="34" charset="0"/>
              </a:rPr>
              <a:t>	- 180 scores</a:t>
            </a:r>
          </a:p>
          <a:p>
            <a:r>
              <a:rPr lang="nl-BE" dirty="0">
                <a:latin typeface="Daytona" panose="020B0604030500040204" pitchFamily="34" charset="0"/>
              </a:rPr>
              <a:t>	- 171 scores</a:t>
            </a:r>
          </a:p>
          <a:p>
            <a:r>
              <a:rPr lang="nl-BE" dirty="0">
                <a:latin typeface="Daytona" panose="020B0604030500040204" pitchFamily="34" charset="0"/>
              </a:rPr>
              <a:t>	- 100+ finishes</a:t>
            </a:r>
          </a:p>
          <a:p>
            <a:r>
              <a:rPr lang="nl-BE" dirty="0">
                <a:latin typeface="Daytona" panose="020B0604030500040204" pitchFamily="34" charset="0"/>
              </a:rPr>
              <a:t>	- Kortste leg</a:t>
            </a:r>
          </a:p>
          <a:p>
            <a:endParaRPr lang="nl-BE" dirty="0">
              <a:latin typeface="Daytona" panose="020B0604030500040204" pitchFamily="34" charset="0"/>
            </a:endParaRPr>
          </a:p>
          <a:p>
            <a:r>
              <a:rPr lang="nl-BE" dirty="0">
                <a:latin typeface="Daytona" panose="020B0604030500040204" pitchFamily="34" charset="0"/>
              </a:rPr>
              <a:t>De bijzondere resultaten kunnen op elk moment </a:t>
            </a:r>
            <a:br>
              <a:rPr lang="nl-BE" dirty="0">
                <a:latin typeface="Daytona" panose="020B0604030500040204" pitchFamily="34" charset="0"/>
              </a:rPr>
            </a:br>
            <a:r>
              <a:rPr lang="nl-BE" dirty="0">
                <a:latin typeface="Daytona" panose="020B0604030500040204" pitchFamily="34" charset="0"/>
              </a:rPr>
              <a:t>worden ingegeven.</a:t>
            </a:r>
            <a:r>
              <a:rPr lang="nl-BE" sz="1600" dirty="0">
                <a:latin typeface="Daytona" panose="020B0604030500040204" pitchFamily="34" charset="0"/>
              </a:rPr>
              <a:t>	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0FA815-A2E7-3BCB-3B48-4E980B6DD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577" y="1885712"/>
            <a:ext cx="2491903" cy="42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7.1 Wedstrijdformulier invullen en versturen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2309E2-04C2-D97A-C183-3A0307416C31}"/>
              </a:ext>
            </a:extLst>
          </p:cNvPr>
          <p:cNvSpPr txBox="1"/>
          <p:nvPr/>
        </p:nvSpPr>
        <p:spPr>
          <a:xfrm>
            <a:off x="251520" y="908720"/>
            <a:ext cx="694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B00000"/>
                </a:solidFill>
                <a:latin typeface="Daytona" panose="020B0604030500040204" pitchFamily="34" charset="0"/>
              </a:rPr>
              <a:t>Invullen wedstrijdblad bestaat uit 6 verschillende stappen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A837FB-45D6-7E24-DA2F-F095E9FF7F9B}"/>
              </a:ext>
            </a:extLst>
          </p:cNvPr>
          <p:cNvSpPr txBox="1"/>
          <p:nvPr/>
        </p:nvSpPr>
        <p:spPr>
          <a:xfrm>
            <a:off x="284696" y="1397216"/>
            <a:ext cx="87014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700" dirty="0">
                <a:latin typeface="Daytona" panose="020B0604030500040204" pitchFamily="34" charset="0"/>
              </a:rPr>
              <a:t>Stap 4 : Opmerking meegeven (eventueel bij twisten of speellocatie niet in orde)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DD6DE01-0439-024D-873E-FD9F7FD911A1}"/>
              </a:ext>
            </a:extLst>
          </p:cNvPr>
          <p:cNvSpPr txBox="1"/>
          <p:nvPr/>
        </p:nvSpPr>
        <p:spPr>
          <a:xfrm>
            <a:off x="284696" y="1979724"/>
            <a:ext cx="80922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700" dirty="0">
                <a:latin typeface="Daytona" panose="020B0604030500040204" pitchFamily="34" charset="0"/>
              </a:rPr>
              <a:t>Stap 5 : Overzicht ingevulde resultaten (eventueel aanpassen indien nodig)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0C6A4C4-1CB7-8D9C-DEA8-A53618FDEBF7}"/>
              </a:ext>
            </a:extLst>
          </p:cNvPr>
          <p:cNvSpPr txBox="1"/>
          <p:nvPr/>
        </p:nvSpPr>
        <p:spPr>
          <a:xfrm>
            <a:off x="284696" y="2524165"/>
            <a:ext cx="8611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Daytona" panose="020B0604030500040204" pitchFamily="34" charset="0"/>
              </a:rPr>
              <a:t>Stap 6 : Verklaring dat het formulier naar waarheid werd ingevuld + eindtijd invullen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4A0B582-3C10-9792-373E-BCC2DCDE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17" y="2944823"/>
            <a:ext cx="7982765" cy="362278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2399" y="5877272"/>
            <a:ext cx="2280731" cy="860377"/>
          </a:xfrm>
          <a:prstGeom prst="rect">
            <a:avLst/>
          </a:prstGeom>
        </p:spPr>
      </p:pic>
      <p:sp>
        <p:nvSpPr>
          <p:cNvPr id="12" name="Pijl: rechts 11">
            <a:extLst>
              <a:ext uri="{FF2B5EF4-FFF2-40B4-BE49-F238E27FC236}">
                <a16:creationId xmlns:a16="http://schemas.microsoft.com/office/drawing/2014/main" id="{AC38B3E4-A345-9E4E-3B60-FDA3F2B371D4}"/>
              </a:ext>
            </a:extLst>
          </p:cNvPr>
          <p:cNvSpPr/>
          <p:nvPr/>
        </p:nvSpPr>
        <p:spPr>
          <a:xfrm>
            <a:off x="107504" y="5244760"/>
            <a:ext cx="792088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28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7.2 Wedstrijdformulier inleveren en matchen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1ECF080-A076-410F-F6F6-80C14EDAEE89}"/>
              </a:ext>
            </a:extLst>
          </p:cNvPr>
          <p:cNvSpPr txBox="1"/>
          <p:nvPr/>
        </p:nvSpPr>
        <p:spPr>
          <a:xfrm>
            <a:off x="395536" y="980728"/>
            <a:ext cx="70583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700" dirty="0">
                <a:latin typeface="Daytona" panose="020B0604030500040204" pitchFamily="34" charset="0"/>
              </a:rPr>
              <a:t>- INLEVEREN  = PRINCIPE VAN MATCHEN (OVEREENSTEMMING)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521B627-A15A-DF2E-0A1E-2C1CA9C66A25}"/>
              </a:ext>
            </a:extLst>
          </p:cNvPr>
          <p:cNvSpPr txBox="1"/>
          <p:nvPr/>
        </p:nvSpPr>
        <p:spPr>
          <a:xfrm>
            <a:off x="716040" y="1362254"/>
            <a:ext cx="8217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Daytona" panose="020B0604030500040204" pitchFamily="34" charset="0"/>
              </a:rPr>
              <a:t> - alle namen, scores en bijzondere scores hetzelfde = automatische goedkeuring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3AC878C-3040-BD3A-2B3E-BC87268A0675}"/>
              </a:ext>
            </a:extLst>
          </p:cNvPr>
          <p:cNvSpPr txBox="1"/>
          <p:nvPr/>
        </p:nvSpPr>
        <p:spPr>
          <a:xfrm>
            <a:off x="716039" y="1758080"/>
            <a:ext cx="82333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700" dirty="0">
                <a:latin typeface="Daytona" panose="020B0604030500040204" pitchFamily="34" charset="0"/>
              </a:rPr>
              <a:t> - ongelijkheid = geen automatische goedkeuring</a:t>
            </a:r>
          </a:p>
          <a:p>
            <a:endParaRPr lang="nl-BE" sz="1700" dirty="0">
              <a:latin typeface="Daytona" panose="020B0604030500040204" pitchFamily="34" charset="0"/>
            </a:endParaRPr>
          </a:p>
          <a:p>
            <a:r>
              <a:rPr lang="nl-BE" sz="1700" dirty="0">
                <a:latin typeface="Daytona" panose="020B0604030500040204" pitchFamily="34" charset="0"/>
              </a:rPr>
              <a:t>	- Beide teams krijgen kans om alsnog resultaat aan te passen naar </a:t>
            </a:r>
            <a:br>
              <a:rPr lang="nl-BE" sz="1700" dirty="0">
                <a:latin typeface="Daytona" panose="020B0604030500040204" pitchFamily="34" charset="0"/>
              </a:rPr>
            </a:br>
            <a:r>
              <a:rPr lang="nl-BE" sz="1700" dirty="0">
                <a:latin typeface="Daytona" panose="020B0604030500040204" pitchFamily="34" charset="0"/>
              </a:rPr>
              <a:t>	   naar de ingevoerde uitslag van de tegenpartij.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6FA56EE-F4A2-DEC9-B5A2-54CBD958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59" y="3212976"/>
            <a:ext cx="7814648" cy="293810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7.2 Wedstrijdformulier inleveren en matchen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1ECF080-A076-410F-F6F6-80C14EDAEE89}"/>
              </a:ext>
            </a:extLst>
          </p:cNvPr>
          <p:cNvSpPr txBox="1"/>
          <p:nvPr/>
        </p:nvSpPr>
        <p:spPr>
          <a:xfrm>
            <a:off x="395536" y="980728"/>
            <a:ext cx="744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latin typeface="Daytona" panose="020B0604030500040204" pitchFamily="34" charset="0"/>
              </a:rPr>
              <a:t>- INLEVEREN  = PRINCIPE VAN MATCHEN (OVEREENSTEMMING)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521B627-A15A-DF2E-0A1E-2C1CA9C66A25}"/>
              </a:ext>
            </a:extLst>
          </p:cNvPr>
          <p:cNvSpPr txBox="1"/>
          <p:nvPr/>
        </p:nvSpPr>
        <p:spPr>
          <a:xfrm>
            <a:off x="716040" y="1362254"/>
            <a:ext cx="8217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Daytona" panose="020B0604030500040204" pitchFamily="34" charset="0"/>
              </a:rPr>
              <a:t> - alle namen, scores en bijzondere scores hetzelfde = automatische goedkeuring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3AC878C-3040-BD3A-2B3E-BC87268A0675}"/>
              </a:ext>
            </a:extLst>
          </p:cNvPr>
          <p:cNvSpPr txBox="1"/>
          <p:nvPr/>
        </p:nvSpPr>
        <p:spPr>
          <a:xfrm>
            <a:off x="716039" y="1758080"/>
            <a:ext cx="82333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700" dirty="0">
                <a:latin typeface="Daytona" panose="020B0604030500040204" pitchFamily="34" charset="0"/>
              </a:rPr>
              <a:t> - ongelijkheid = geen automatische goedkeuring</a:t>
            </a:r>
          </a:p>
          <a:p>
            <a:endParaRPr lang="nl-BE" sz="1700" dirty="0">
              <a:latin typeface="Daytona" panose="020B0604030500040204" pitchFamily="34" charset="0"/>
            </a:endParaRPr>
          </a:p>
          <a:p>
            <a:r>
              <a:rPr lang="nl-BE" sz="1700" dirty="0">
                <a:latin typeface="Daytona" panose="020B0604030500040204" pitchFamily="34" charset="0"/>
              </a:rPr>
              <a:t>	- Beide teams krijgen kans om alsnog resultaat aan te passen naar </a:t>
            </a:r>
            <a:br>
              <a:rPr lang="nl-BE" sz="1700" dirty="0">
                <a:latin typeface="Daytona" panose="020B0604030500040204" pitchFamily="34" charset="0"/>
              </a:rPr>
            </a:br>
            <a:r>
              <a:rPr lang="nl-BE" sz="1700" dirty="0">
                <a:latin typeface="Daytona" panose="020B0604030500040204" pitchFamily="34" charset="0"/>
              </a:rPr>
              <a:t>	   naar de ingevoerde uitslag van de tegenpartij.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AB6F17-FBB5-D5CB-ED21-0A58D290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8" y="3068960"/>
            <a:ext cx="8740472" cy="319538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7.2 Wedstrijdformulier inleveren en matchen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D208A42-F2AE-22C1-E491-E11C0A11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4569644" cy="525658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8ACA460-AB03-2692-24B0-367271F63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980728"/>
            <a:ext cx="34772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7.2 Wedstrijdformulier inleveren en matchen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971B229-9024-B97D-EE9A-42782D800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44167"/>
            <a:ext cx="3400023" cy="544132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FEC4346-7401-7EB1-3EB0-A9F352C97A79}"/>
              </a:ext>
            </a:extLst>
          </p:cNvPr>
          <p:cNvSpPr txBox="1"/>
          <p:nvPr/>
        </p:nvSpPr>
        <p:spPr>
          <a:xfrm>
            <a:off x="3851920" y="2238975"/>
            <a:ext cx="48808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700" b="1" dirty="0">
                <a:latin typeface="Daytona" panose="020B0604030500040204" pitchFamily="34" charset="0"/>
              </a:rPr>
              <a:t>Indien de wijzigingen niet worden aanvaard en er geen match is tussen de resultaat neemt de wedstrijdleiding een beslissing !!!</a:t>
            </a:r>
          </a:p>
        </p:txBody>
      </p:sp>
    </p:spTree>
    <p:extLst>
      <p:ext uri="{BB962C8B-B14F-4D97-AF65-F5344CB8AC3E}">
        <p14:creationId xmlns:p14="http://schemas.microsoft.com/office/powerpoint/2010/main" val="803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7.3 Pascontrole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DF81CF2-B5BF-B53C-35DA-1DCA4194906F}"/>
              </a:ext>
            </a:extLst>
          </p:cNvPr>
          <p:cNvSpPr txBox="1"/>
          <p:nvPr/>
        </p:nvSpPr>
        <p:spPr>
          <a:xfrm>
            <a:off x="251520" y="908720"/>
            <a:ext cx="86661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Daytona" panose="020B0604030500040204" pitchFamily="34" charset="0"/>
              </a:rPr>
              <a:t>Het is mogelijk om op de dag van de wedstrijd de spelerspassen van de tegenstander</a:t>
            </a:r>
            <a:br>
              <a:rPr lang="nl-BE" sz="1600" dirty="0">
                <a:latin typeface="Daytona" panose="020B0604030500040204" pitchFamily="34" charset="0"/>
              </a:rPr>
            </a:br>
            <a:r>
              <a:rPr lang="nl-BE" sz="1600" dirty="0">
                <a:latin typeface="Daytona" panose="020B0604030500040204" pitchFamily="34" charset="0"/>
              </a:rPr>
              <a:t>in te kijken en te controleren.</a:t>
            </a:r>
            <a:br>
              <a:rPr lang="nl-BE" sz="1600" dirty="0">
                <a:latin typeface="Daytona" panose="020B0604030500040204" pitchFamily="34" charset="0"/>
              </a:rPr>
            </a:br>
            <a:br>
              <a:rPr lang="nl-BE" sz="1600" dirty="0">
                <a:latin typeface="Daytona" panose="020B0604030500040204" pitchFamily="34" charset="0"/>
              </a:rPr>
            </a:br>
            <a:r>
              <a:rPr lang="nl-BE" sz="1600" dirty="0">
                <a:latin typeface="Daytona" panose="020B0604030500040204" pitchFamily="34" charset="0"/>
              </a:rPr>
              <a:t>Beschikbaar vanaf 19h00</a:t>
            </a:r>
          </a:p>
          <a:p>
            <a:endParaRPr lang="nl-BE" sz="1600" dirty="0">
              <a:latin typeface="Daytona" panose="020B0604030500040204" pitchFamily="34" charset="0"/>
            </a:endParaRPr>
          </a:p>
          <a:p>
            <a:r>
              <a:rPr lang="nl-BE" sz="1600" dirty="0">
                <a:latin typeface="Daytona" panose="020B0604030500040204" pitchFamily="34" charset="0"/>
              </a:rPr>
              <a:t>Enkel speelgerechtigde spelers worden in het overzicht getoond</a:t>
            </a:r>
          </a:p>
          <a:p>
            <a:endParaRPr lang="nl-BE" sz="1600" dirty="0">
              <a:latin typeface="Daytona" panose="020B0604030500040204" pitchFamily="34" charset="0"/>
            </a:endParaRPr>
          </a:p>
          <a:p>
            <a:r>
              <a:rPr lang="nl-BE" sz="1600" dirty="0">
                <a:latin typeface="Daytona" panose="020B0604030500040204" pitchFamily="34" charset="0"/>
              </a:rPr>
              <a:t>Na 24h00 zijn de spelerspassen niet meer beschikbaar.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4BBB87A-93A9-BD17-6487-655C12EA7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3" y="3518911"/>
            <a:ext cx="7735380" cy="2457793"/>
          </a:xfrm>
          <a:prstGeom prst="rect">
            <a:avLst/>
          </a:prstGeom>
        </p:spPr>
      </p:pic>
      <p:sp>
        <p:nvSpPr>
          <p:cNvPr id="9" name="Pijl: omlaag 8">
            <a:extLst>
              <a:ext uri="{FF2B5EF4-FFF2-40B4-BE49-F238E27FC236}">
                <a16:creationId xmlns:a16="http://schemas.microsoft.com/office/drawing/2014/main" id="{7699D49C-DD8C-D2B2-9CF7-9919ED6CE7D8}"/>
              </a:ext>
            </a:extLst>
          </p:cNvPr>
          <p:cNvSpPr/>
          <p:nvPr/>
        </p:nvSpPr>
        <p:spPr>
          <a:xfrm>
            <a:off x="2339752" y="4115920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3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7.4 Wedstrijd verzetten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4BBB87A-93A9-BD17-6487-655C12EA7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3" y="3518911"/>
            <a:ext cx="7735380" cy="2457793"/>
          </a:xfrm>
          <a:prstGeom prst="rect">
            <a:avLst/>
          </a:prstGeom>
        </p:spPr>
      </p:pic>
      <p:sp>
        <p:nvSpPr>
          <p:cNvPr id="9" name="Pijl: omlaag 8">
            <a:extLst>
              <a:ext uri="{FF2B5EF4-FFF2-40B4-BE49-F238E27FC236}">
                <a16:creationId xmlns:a16="http://schemas.microsoft.com/office/drawing/2014/main" id="{7699D49C-DD8C-D2B2-9CF7-9919ED6CE7D8}"/>
              </a:ext>
            </a:extLst>
          </p:cNvPr>
          <p:cNvSpPr/>
          <p:nvPr/>
        </p:nvSpPr>
        <p:spPr>
          <a:xfrm>
            <a:off x="4932040" y="3717032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A62BD63-1578-C47C-3EA8-938791E75AFC}"/>
              </a:ext>
            </a:extLst>
          </p:cNvPr>
          <p:cNvSpPr txBox="1"/>
          <p:nvPr/>
        </p:nvSpPr>
        <p:spPr>
          <a:xfrm>
            <a:off x="450263" y="981989"/>
            <a:ext cx="835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latin typeface="Daytona" panose="020B0604030500040204" pitchFamily="34" charset="0"/>
              </a:rPr>
              <a:t>Je kan een wedstrijd verzetten naar de door het bestuur voorziene data.</a:t>
            </a:r>
            <a:br>
              <a:rPr lang="nl-BE" dirty="0">
                <a:latin typeface="Daytona" panose="020B0604030500040204" pitchFamily="34" charset="0"/>
              </a:rPr>
            </a:br>
            <a:r>
              <a:rPr lang="nl-BE" dirty="0">
                <a:latin typeface="Daytona" panose="020B0604030500040204" pitchFamily="34" charset="0"/>
              </a:rPr>
              <a:t>Hetzij op één van de voorziene inhaalmomenten of op een andere datum.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16B956F-19D6-2166-3B4E-2CFBB97C9EAD}"/>
              </a:ext>
            </a:extLst>
          </p:cNvPr>
          <p:cNvSpPr txBox="1"/>
          <p:nvPr/>
        </p:nvSpPr>
        <p:spPr>
          <a:xfrm>
            <a:off x="450263" y="1752068"/>
            <a:ext cx="837020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700" b="1" dirty="0">
                <a:highlight>
                  <a:srgbClr val="FFFF00"/>
                </a:highlight>
                <a:latin typeface="Daytona" panose="020B0604030500040204" pitchFamily="34" charset="0"/>
              </a:rPr>
              <a:t>Wedstrijden van de heenronde dienen afgewerkt te worden voor start terugronde !!</a:t>
            </a:r>
          </a:p>
          <a:p>
            <a:endParaRPr lang="nl-BE" sz="1700" b="1" dirty="0">
              <a:latin typeface="Daytona" panose="020B0604030500040204" pitchFamily="34" charset="0"/>
            </a:endParaRPr>
          </a:p>
          <a:p>
            <a:r>
              <a:rPr lang="nl-BE" sz="1700" b="1" dirty="0">
                <a:highlight>
                  <a:srgbClr val="FFFF00"/>
                </a:highlight>
                <a:latin typeface="Daytona" panose="020B0604030500040204" pitchFamily="34" charset="0"/>
              </a:rPr>
              <a:t>Controleer de beschikbaarheid van het lokaal !!!!!</a:t>
            </a:r>
          </a:p>
          <a:p>
            <a:endParaRPr lang="nl-BE" sz="1700" b="1" dirty="0">
              <a:highlight>
                <a:srgbClr val="FFFF00"/>
              </a:highlight>
              <a:latin typeface="Daytona" panose="020B0604030500040204" pitchFamily="34" charset="0"/>
            </a:endParaRPr>
          </a:p>
          <a:p>
            <a:r>
              <a:rPr lang="nl-BE" sz="1700" b="1" dirty="0">
                <a:solidFill>
                  <a:srgbClr val="B00000"/>
                </a:solidFill>
                <a:highlight>
                  <a:srgbClr val="FFFF00"/>
                </a:highlight>
                <a:latin typeface="Daytona" panose="020B0604030500040204" pitchFamily="34" charset="0"/>
              </a:rPr>
              <a:t>Laatste 2 wedstrijden van het seizoen kunnen NIET verzet worden !!!!!!!!!</a:t>
            </a:r>
          </a:p>
        </p:txBody>
      </p:sp>
    </p:spTree>
    <p:extLst>
      <p:ext uri="{BB962C8B-B14F-4D97-AF65-F5344CB8AC3E}">
        <p14:creationId xmlns:p14="http://schemas.microsoft.com/office/powerpoint/2010/main" val="159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7.4 Wedstrijd verzetten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8D4E8F7-F10C-64AA-6702-E75589D59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0" y="974658"/>
            <a:ext cx="9083000" cy="49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5773505"/>
            <a:ext cx="2746684" cy="10361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5"/>
            <a:ext cx="8496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1 Inloggen kapitein / reservekapitein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693264-3A76-0BE8-200F-D3BA2909C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24329"/>
            <a:ext cx="5184576" cy="375104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3D4C97C-7884-EFEE-3958-BE6DB4077F38}"/>
              </a:ext>
            </a:extLst>
          </p:cNvPr>
          <p:cNvSpPr txBox="1"/>
          <p:nvPr/>
        </p:nvSpPr>
        <p:spPr>
          <a:xfrm>
            <a:off x="272152" y="821965"/>
            <a:ext cx="86513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600" b="1" i="0" u="none" strike="noStrike" baseline="0" dirty="0">
                <a:solidFill>
                  <a:srgbClr val="B00000"/>
                </a:solidFill>
                <a:latin typeface="Daytona" panose="020B0604030500040204" pitchFamily="34" charset="0"/>
              </a:rPr>
              <a:t>Ieder team heeft één inlogcode, bestaande uit: </a:t>
            </a:r>
            <a:br>
              <a:rPr lang="nl-NL" sz="1600" b="1" i="0" u="none" strike="noStrike" baseline="0" dirty="0">
                <a:solidFill>
                  <a:srgbClr val="B00000"/>
                </a:solidFill>
                <a:latin typeface="Daytona" panose="020B0604030500040204" pitchFamily="34" charset="0"/>
              </a:rPr>
            </a:br>
            <a:r>
              <a:rPr lang="nl-NL" sz="1600" b="1" i="0" u="none" strike="noStrike" baseline="0" dirty="0">
                <a:solidFill>
                  <a:srgbClr val="B00000"/>
                </a:solidFill>
                <a:latin typeface="Daytona" panose="020B0604030500040204" pitchFamily="34" charset="0"/>
              </a:rPr>
              <a:t>Teamnummer, Wachtwoord, Pincode</a:t>
            </a:r>
          </a:p>
          <a:p>
            <a:pPr algn="l"/>
            <a:r>
              <a:rPr lang="nl-NL" sz="1600" b="0" i="0" u="none" strike="noStrike" baseline="0" dirty="0">
                <a:latin typeface="Daytona" panose="020B0604030500040204" pitchFamily="34" charset="0"/>
              </a:rPr>
              <a:t>Er zijn geen aparte inlogcodes voor spelers, alleen voor het team. </a:t>
            </a:r>
            <a:br>
              <a:rPr lang="nl-NL" sz="1600" b="0" i="0" u="none" strike="noStrike" baseline="0" dirty="0">
                <a:latin typeface="Daytona" panose="020B0604030500040204" pitchFamily="34" charset="0"/>
              </a:rPr>
            </a:br>
            <a:r>
              <a:rPr lang="nl-NL" sz="1600" b="0" i="0" u="none" strike="noStrike" baseline="0" dirty="0">
                <a:latin typeface="Daytona" panose="020B0604030500040204" pitchFamily="34" charset="0"/>
              </a:rPr>
              <a:t>De captain bepaalt of de code al dan niet met teamgenoten wordt gedeeld.</a:t>
            </a:r>
            <a:br>
              <a:rPr lang="nl-NL" sz="1600" b="0" i="0" u="none" strike="noStrike" baseline="0" dirty="0">
                <a:latin typeface="Daytona" panose="020B0604030500040204" pitchFamily="34" charset="0"/>
              </a:rPr>
            </a:br>
            <a:br>
              <a:rPr lang="nl-NL" sz="1600" b="0" i="0" u="none" strike="noStrike" baseline="0" dirty="0">
                <a:latin typeface="Daytona" panose="020B0604030500040204" pitchFamily="34" charset="0"/>
              </a:rPr>
            </a:br>
            <a:r>
              <a:rPr lang="nl-NL" sz="1600" b="0" i="0" u="none" strike="noStrike" baseline="0" dirty="0">
                <a:latin typeface="Daytona" panose="020B0604030500040204" pitchFamily="34" charset="0"/>
              </a:rPr>
              <a:t>Je kan het wachtwoord zelf wijzigen via de instellingen in de app</a:t>
            </a:r>
            <a:endParaRPr lang="nl-BE" sz="1600" dirty="0">
              <a:latin typeface="Daytona" panose="020B0604030500040204" pitchFamily="34" charset="0"/>
            </a:endParaRPr>
          </a:p>
        </p:txBody>
      </p:sp>
      <p:sp>
        <p:nvSpPr>
          <p:cNvPr id="7" name="Pijl: links 6">
            <a:extLst>
              <a:ext uri="{FF2B5EF4-FFF2-40B4-BE49-F238E27FC236}">
                <a16:creationId xmlns:a16="http://schemas.microsoft.com/office/drawing/2014/main" id="{DBE81303-138D-9B9C-EE7C-BFA72963F9FD}"/>
              </a:ext>
            </a:extLst>
          </p:cNvPr>
          <p:cNvSpPr/>
          <p:nvPr/>
        </p:nvSpPr>
        <p:spPr>
          <a:xfrm>
            <a:off x="4211960" y="5157192"/>
            <a:ext cx="1440160" cy="288032"/>
          </a:xfrm>
          <a:prstGeom prst="leftArrow">
            <a:avLst/>
          </a:prstGeom>
          <a:solidFill>
            <a:srgbClr val="B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B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7.4 Wedstrijd verzetten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896961C-18FB-1A09-80CE-C30EF8232517}"/>
              </a:ext>
            </a:extLst>
          </p:cNvPr>
          <p:cNvSpPr txBox="1"/>
          <p:nvPr/>
        </p:nvSpPr>
        <p:spPr>
          <a:xfrm>
            <a:off x="251520" y="783868"/>
            <a:ext cx="878497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700" b="0" i="0" u="none" strike="noStrike" baseline="0" dirty="0">
                <a:latin typeface="Daytona" panose="020B0604030500040204" pitchFamily="34" charset="0"/>
              </a:rPr>
              <a:t>Na het indienen van aanvraag om te verzetten krijgt de tegenstander een automatisch bericht op het team e-mailadres. Het verzetten van de wedstrijd moet door de tegenpartij in de captainstool worden behandeld. Na goedkeuring wordt de nieuwe speeldatum wordt doorgevoerd.</a:t>
            </a:r>
            <a:endParaRPr lang="nl-BE" sz="1700" dirty="0">
              <a:latin typeface="Daytona" panose="020B0604030500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6BD7996-A093-2C70-8170-9834A49A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45706"/>
            <a:ext cx="8033327" cy="419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7.4 Wedstrijd verzetten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E15A852-341B-F922-4EEA-B1026E897195}"/>
              </a:ext>
            </a:extLst>
          </p:cNvPr>
          <p:cNvSpPr txBox="1"/>
          <p:nvPr/>
        </p:nvSpPr>
        <p:spPr>
          <a:xfrm>
            <a:off x="270976" y="908720"/>
            <a:ext cx="862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Daytona" panose="020B0604030500040204" pitchFamily="34" charset="0"/>
              </a:rPr>
              <a:t>Nieuwe datum = bekend en goedgekeurd door de tegenpartij</a:t>
            </a:r>
            <a:br>
              <a:rPr lang="nl-BE" dirty="0">
                <a:latin typeface="Daytona" panose="020B0604030500040204" pitchFamily="34" charset="0"/>
              </a:rPr>
            </a:br>
            <a:r>
              <a:rPr lang="nl-BE" dirty="0">
                <a:latin typeface="Daytona" panose="020B0604030500040204" pitchFamily="34" charset="0"/>
              </a:rPr>
              <a:t>Uitstel is automatisch goedgekeurd en kalender aangepast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E2FC0DA-9AD1-D928-F8CC-D6EC5BC3D8EF}"/>
              </a:ext>
            </a:extLst>
          </p:cNvPr>
          <p:cNvSpPr txBox="1"/>
          <p:nvPr/>
        </p:nvSpPr>
        <p:spPr>
          <a:xfrm>
            <a:off x="270976" y="1677310"/>
            <a:ext cx="862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Daytona" panose="020B0604030500040204" pitchFamily="34" charset="0"/>
              </a:rPr>
              <a:t>Nieuwe datum = nog niet bekend (</a:t>
            </a:r>
            <a:r>
              <a:rPr lang="nl-BE" dirty="0" err="1">
                <a:latin typeface="Daytona" panose="020B0604030500040204" pitchFamily="34" charset="0"/>
              </a:rPr>
              <a:t>n.n.b</a:t>
            </a:r>
            <a:r>
              <a:rPr lang="nl-BE" dirty="0">
                <a:latin typeface="Daytona" panose="020B0604030500040204" pitchFamily="34" charset="0"/>
              </a:rPr>
              <a:t>.)</a:t>
            </a:r>
            <a:br>
              <a:rPr lang="nl-BE" dirty="0">
                <a:latin typeface="Daytona" panose="020B0604030500040204" pitchFamily="34" charset="0"/>
              </a:rPr>
            </a:br>
            <a:r>
              <a:rPr lang="nl-BE" dirty="0">
                <a:latin typeface="Daytona" panose="020B0604030500040204" pitchFamily="34" charset="0"/>
              </a:rPr>
              <a:t>	</a:t>
            </a:r>
            <a:r>
              <a:rPr lang="nl-BE" dirty="0">
                <a:latin typeface="Daytona" panose="020B0604030500040204" pitchFamily="34" charset="0"/>
                <a:sym typeface="Wingdings" panose="05000000000000000000" pitchFamily="2" charset="2"/>
              </a:rPr>
              <a:t> Aanvrager kiest “inhaaldatum nog niet bekend” in de lijst</a:t>
            </a:r>
            <a:endParaRPr lang="nl-BE" dirty="0">
              <a:latin typeface="Daytona" panose="020B0604030500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27A134D-3089-402A-F930-611EC098C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48" y="2418663"/>
            <a:ext cx="8287792" cy="35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7.4 Wedstrijd verzetten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E2FC0DA-9AD1-D928-F8CC-D6EC5BC3D8EF}"/>
              </a:ext>
            </a:extLst>
          </p:cNvPr>
          <p:cNvSpPr txBox="1"/>
          <p:nvPr/>
        </p:nvSpPr>
        <p:spPr>
          <a:xfrm>
            <a:off x="270976" y="954934"/>
            <a:ext cx="862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Daytona" panose="020B0604030500040204" pitchFamily="34" charset="0"/>
              </a:rPr>
              <a:t>Nieuwe datum = nog niet bekend (</a:t>
            </a:r>
            <a:r>
              <a:rPr lang="nl-BE" sz="1600" dirty="0" err="1">
                <a:latin typeface="Daytona" panose="020B0604030500040204" pitchFamily="34" charset="0"/>
              </a:rPr>
              <a:t>n.n.b</a:t>
            </a:r>
            <a:r>
              <a:rPr lang="nl-BE" sz="1600" dirty="0">
                <a:latin typeface="Daytona" panose="020B0604030500040204" pitchFamily="34" charset="0"/>
              </a:rPr>
              <a:t>.)</a:t>
            </a:r>
            <a:br>
              <a:rPr lang="nl-BE" sz="1600" dirty="0">
                <a:latin typeface="Daytona" panose="020B0604030500040204" pitchFamily="34" charset="0"/>
              </a:rPr>
            </a:br>
            <a:r>
              <a:rPr lang="nl-BE" sz="1600" dirty="0">
                <a:latin typeface="Daytona" panose="020B0604030500040204" pitchFamily="34" charset="0"/>
              </a:rPr>
              <a:t>	</a:t>
            </a:r>
            <a:r>
              <a:rPr lang="nl-BE" sz="1600" dirty="0">
                <a:latin typeface="Daytona" panose="020B0604030500040204" pitchFamily="34" charset="0"/>
                <a:sym typeface="Wingdings" panose="05000000000000000000" pitchFamily="2" charset="2"/>
              </a:rPr>
              <a:t> nieuwe datum dient tijdig ingediend te worden door één van beide teams</a:t>
            </a:r>
          </a:p>
          <a:p>
            <a:r>
              <a:rPr lang="nl-BE" sz="1600" dirty="0">
                <a:latin typeface="Daytona" panose="020B0604030500040204" pitchFamily="34" charset="0"/>
                <a:sym typeface="Wingdings" panose="05000000000000000000" pitchFamily="2" charset="2"/>
              </a:rPr>
              <a:t>	 andere team zal dan moeten bevestigen alvorens datum definitief is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C973A3C-5B41-4776-FAA7-F7F98064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31" y="2348880"/>
            <a:ext cx="848194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7.5 Wedstrijd omdraaien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E2FC0DA-9AD1-D928-F8CC-D6EC5BC3D8EF}"/>
              </a:ext>
            </a:extLst>
          </p:cNvPr>
          <p:cNvSpPr txBox="1"/>
          <p:nvPr/>
        </p:nvSpPr>
        <p:spPr>
          <a:xfrm>
            <a:off x="251520" y="917951"/>
            <a:ext cx="8621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00" dirty="0">
                <a:latin typeface="Daytona" panose="020B0604030500040204" pitchFamily="34" charset="0"/>
                <a:sym typeface="Wingdings" panose="05000000000000000000" pitchFamily="2" charset="2"/>
              </a:rPr>
              <a:t>Neem eerst contact met de tegenstander !</a:t>
            </a:r>
            <a:br>
              <a:rPr lang="nl-BE" sz="1700" dirty="0">
                <a:latin typeface="Daytona" panose="020B0604030500040204" pitchFamily="34" charset="0"/>
                <a:sym typeface="Wingdings" panose="05000000000000000000" pitchFamily="2" charset="2"/>
              </a:rPr>
            </a:br>
            <a:r>
              <a:rPr lang="nl-BE" sz="1700" dirty="0">
                <a:latin typeface="Daytona" panose="020B0604030500040204" pitchFamily="34" charset="0"/>
                <a:sym typeface="Wingdings" panose="05000000000000000000" pitchFamily="2" charset="2"/>
              </a:rPr>
              <a:t>Controleer de beschikbaarheid van het lokaal voor beide data!</a:t>
            </a:r>
          </a:p>
          <a:p>
            <a:r>
              <a:rPr lang="nl-BE" sz="1700" dirty="0">
                <a:latin typeface="Daytona" panose="020B0604030500040204" pitchFamily="34" charset="0"/>
                <a:sym typeface="Wingdings" panose="05000000000000000000" pitchFamily="2" charset="2"/>
              </a:rPr>
              <a:t>Klik omdraaien, selecteer de wedstrijd en geef toelichting (bv lokaal niet beschikbaar) en vervolledig de aanvraag.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8B0CC3-5D64-D11F-44D9-F0195547B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7" y="2400818"/>
            <a:ext cx="7735380" cy="2457793"/>
          </a:xfrm>
          <a:prstGeom prst="rect">
            <a:avLst/>
          </a:prstGeom>
        </p:spPr>
      </p:pic>
      <p:sp>
        <p:nvSpPr>
          <p:cNvPr id="5" name="Pijl: omlaag 4">
            <a:extLst>
              <a:ext uri="{FF2B5EF4-FFF2-40B4-BE49-F238E27FC236}">
                <a16:creationId xmlns:a16="http://schemas.microsoft.com/office/drawing/2014/main" id="{CAA926F8-E79E-6960-E987-4286F63FB701}"/>
              </a:ext>
            </a:extLst>
          </p:cNvPr>
          <p:cNvSpPr/>
          <p:nvPr/>
        </p:nvSpPr>
        <p:spPr>
          <a:xfrm>
            <a:off x="6351616" y="2636912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06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7.5 Wedstrijd omdraaien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A7AB4BA-01B0-3325-1A3C-2C28FAD1A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8" y="783868"/>
            <a:ext cx="4374200" cy="60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7.5 Wedstrijd omdraaien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6268E00-D1E5-4DFD-D8D1-B297CE81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95" y="2013100"/>
            <a:ext cx="8436010" cy="354929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9E0F11F-4CC8-C2BE-8412-0434E055ACB2}"/>
              </a:ext>
            </a:extLst>
          </p:cNvPr>
          <p:cNvSpPr txBox="1"/>
          <p:nvPr/>
        </p:nvSpPr>
        <p:spPr>
          <a:xfrm>
            <a:off x="539552" y="980728"/>
            <a:ext cx="84481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700" dirty="0">
                <a:latin typeface="Daytona" panose="020B0604030500040204" pitchFamily="34" charset="0"/>
              </a:rPr>
              <a:t>De tegenstander ontvangt weer een mail van </a:t>
            </a:r>
            <a:r>
              <a:rPr lang="nl-BE" sz="1700" dirty="0" err="1">
                <a:latin typeface="Daytona" panose="020B0604030500040204" pitchFamily="34" charset="0"/>
              </a:rPr>
              <a:t>teambeheer</a:t>
            </a:r>
            <a:r>
              <a:rPr lang="nl-BE" sz="1700" dirty="0">
                <a:latin typeface="Daytona" panose="020B0604030500040204" pitchFamily="34" charset="0"/>
              </a:rPr>
              <a:t> met een verzoek tot </a:t>
            </a:r>
            <a:br>
              <a:rPr lang="nl-BE" sz="1700" dirty="0">
                <a:latin typeface="Daytona" panose="020B0604030500040204" pitchFamily="34" charset="0"/>
              </a:rPr>
            </a:br>
            <a:r>
              <a:rPr lang="nl-BE" sz="1700" dirty="0">
                <a:latin typeface="Daytona" panose="020B0604030500040204" pitchFamily="34" charset="0"/>
              </a:rPr>
              <a:t>omdraaien van de wedstrijd en kan deze in de captainstool behandelen.</a:t>
            </a:r>
          </a:p>
        </p:txBody>
      </p:sp>
    </p:spTree>
    <p:extLst>
      <p:ext uri="{BB962C8B-B14F-4D97-AF65-F5344CB8AC3E}">
        <p14:creationId xmlns:p14="http://schemas.microsoft.com/office/powerpoint/2010/main" val="9150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7.6 Claim indienen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00170C4-24D1-7AE4-50D8-C7D29596F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10" y="3506646"/>
            <a:ext cx="7735380" cy="2457793"/>
          </a:xfrm>
          <a:prstGeom prst="rect">
            <a:avLst/>
          </a:prstGeom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id="{8550A98A-03EA-1F92-1DF4-CCEAE6D97602}"/>
              </a:ext>
            </a:extLst>
          </p:cNvPr>
          <p:cNvSpPr/>
          <p:nvPr/>
        </p:nvSpPr>
        <p:spPr>
          <a:xfrm rot="8844408">
            <a:off x="5396002" y="5203032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8FB9A-F051-F59A-0497-433C8F30CBE1}"/>
              </a:ext>
            </a:extLst>
          </p:cNvPr>
          <p:cNvSpPr txBox="1"/>
          <p:nvPr/>
        </p:nvSpPr>
        <p:spPr>
          <a:xfrm>
            <a:off x="613095" y="1384223"/>
            <a:ext cx="846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>
                <a:latin typeface="Daytona" panose="020B0604030500040204" pitchFamily="34" charset="0"/>
              </a:rPr>
              <a:t>Reden: Forfait of een wedstrijd die door omstandigheden niet volledig is afgewerkt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BD2C02D-367B-37D5-A1AD-4F131A70DCBC}"/>
              </a:ext>
            </a:extLst>
          </p:cNvPr>
          <p:cNvSpPr txBox="1"/>
          <p:nvPr/>
        </p:nvSpPr>
        <p:spPr>
          <a:xfrm>
            <a:off x="1420773" y="1952184"/>
            <a:ext cx="55819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b="1" dirty="0">
                <a:solidFill>
                  <a:srgbClr val="B00000"/>
                </a:solidFill>
                <a:latin typeface="Daytona" panose="020B0604030500040204" pitchFamily="34" charset="0"/>
              </a:rPr>
              <a:t>NOOIT EEN RESULTAAT INVULLEN BIJ FORFAIT </a:t>
            </a:r>
            <a:br>
              <a:rPr lang="nl-BE" sz="1600" b="1" dirty="0">
                <a:solidFill>
                  <a:srgbClr val="B00000"/>
                </a:solidFill>
                <a:latin typeface="Daytona" panose="020B0604030500040204" pitchFamily="34" charset="0"/>
              </a:rPr>
            </a:br>
            <a:r>
              <a:rPr lang="nl-BE" sz="1600" b="1" dirty="0">
                <a:solidFill>
                  <a:srgbClr val="B00000"/>
                </a:solidFill>
                <a:latin typeface="Daytona" panose="020B0604030500040204" pitchFamily="34" charset="0"/>
              </a:rPr>
              <a:t>OF INDIEN DE WEDSTRIJD NIET VOLLEDIG </a:t>
            </a:r>
          </a:p>
          <a:p>
            <a:pPr algn="ctr"/>
            <a:r>
              <a:rPr lang="nl-BE" sz="1600" b="1" dirty="0">
                <a:solidFill>
                  <a:srgbClr val="B00000"/>
                </a:solidFill>
                <a:latin typeface="Daytona" panose="020B0604030500040204" pitchFamily="34" charset="0"/>
              </a:rPr>
              <a:t>IS AFGEWERKT.</a:t>
            </a:r>
          </a:p>
          <a:p>
            <a:pPr algn="ctr"/>
            <a:endParaRPr lang="nl-BE" sz="1600" b="1" dirty="0">
              <a:solidFill>
                <a:srgbClr val="B00000"/>
              </a:solidFill>
              <a:latin typeface="Daytona" panose="020B0604030500040204" pitchFamily="34" charset="0"/>
            </a:endParaRPr>
          </a:p>
          <a:p>
            <a:pPr algn="ctr"/>
            <a:r>
              <a:rPr lang="nl-BE" sz="2000" b="1" dirty="0">
                <a:solidFill>
                  <a:srgbClr val="B00000"/>
                </a:solidFill>
                <a:latin typeface="Daytona" panose="020B0604030500040204" pitchFamily="34" charset="0"/>
              </a:rPr>
              <a:t>!! CONTACTEER DE WEDSTRIJDLEIDING !!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EC478BB-FC7F-8E6C-F5D8-22521622A760}"/>
              </a:ext>
            </a:extLst>
          </p:cNvPr>
          <p:cNvSpPr txBox="1"/>
          <p:nvPr/>
        </p:nvSpPr>
        <p:spPr>
          <a:xfrm>
            <a:off x="613095" y="922764"/>
            <a:ext cx="465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latin typeface="Daytona" panose="020B0604030500040204" pitchFamily="34" charset="0"/>
              </a:rPr>
              <a:t>Klik om claim om een claim in te dienen</a:t>
            </a:r>
          </a:p>
        </p:txBody>
      </p:sp>
    </p:spTree>
    <p:extLst>
      <p:ext uri="{BB962C8B-B14F-4D97-AF65-F5344CB8AC3E}">
        <p14:creationId xmlns:p14="http://schemas.microsoft.com/office/powerpoint/2010/main" val="7921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8. Communicatie via </a:t>
            </a:r>
            <a:r>
              <a:rPr lang="nl-BE" sz="2800" u="sng" dirty="0" err="1">
                <a:solidFill>
                  <a:srgbClr val="3465A5"/>
                </a:solidFill>
                <a:latin typeface="Daytona" panose="020B0604030500040204" pitchFamily="34" charset="0"/>
              </a:rPr>
              <a:t>teambeheer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141E3EE-E92A-BB8D-6A2B-8BA7A0EFE854}"/>
              </a:ext>
            </a:extLst>
          </p:cNvPr>
          <p:cNvSpPr txBox="1"/>
          <p:nvPr/>
        </p:nvSpPr>
        <p:spPr>
          <a:xfrm>
            <a:off x="258424" y="908720"/>
            <a:ext cx="722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Het bestuur zal vooral vanuit Teambeheer communiceren naar de kapiteins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692B28B-902A-0852-720F-15523AEE8FD8}"/>
              </a:ext>
            </a:extLst>
          </p:cNvPr>
          <p:cNvSpPr txBox="1"/>
          <p:nvPr/>
        </p:nvSpPr>
        <p:spPr>
          <a:xfrm>
            <a:off x="251520" y="1393784"/>
            <a:ext cx="6415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Mail</a:t>
            </a:r>
          </a:p>
          <a:p>
            <a:pPr lvl="1"/>
            <a:r>
              <a:rPr lang="nl-NL" dirty="0"/>
              <a:t>U ontvangt een mail vanuit </a:t>
            </a:r>
            <a:r>
              <a:rPr lang="nl-NL" dirty="0" err="1"/>
              <a:t>teambeheer</a:t>
            </a:r>
            <a:r>
              <a:rPr lang="nl-NL" dirty="0"/>
              <a:t> vanwege het bestuur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39EA545-B025-914A-2819-1253FC50682B}"/>
              </a:ext>
            </a:extLst>
          </p:cNvPr>
          <p:cNvSpPr txBox="1"/>
          <p:nvPr/>
        </p:nvSpPr>
        <p:spPr>
          <a:xfrm>
            <a:off x="260736" y="2465365"/>
            <a:ext cx="704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2. Mededeling</a:t>
            </a:r>
          </a:p>
          <a:p>
            <a:r>
              <a:rPr lang="nl-NL" dirty="0"/>
              <a:t>        U ontvangt een bericht in de app bij mededelingen</a:t>
            </a:r>
            <a:endParaRPr lang="nl-BE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60753BE-FF27-57AB-EF86-9E60FBC37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213692"/>
            <a:ext cx="5976664" cy="3389847"/>
          </a:xfrm>
          <a:prstGeom prst="rect">
            <a:avLst/>
          </a:prstGeom>
        </p:spPr>
      </p:pic>
      <p:sp>
        <p:nvSpPr>
          <p:cNvPr id="16" name="Pijl: links 15">
            <a:extLst>
              <a:ext uri="{FF2B5EF4-FFF2-40B4-BE49-F238E27FC236}">
                <a16:creationId xmlns:a16="http://schemas.microsoft.com/office/drawing/2014/main" id="{AA0A06B2-12C0-2608-DADF-18CE5DE626FB}"/>
              </a:ext>
            </a:extLst>
          </p:cNvPr>
          <p:cNvSpPr/>
          <p:nvPr/>
        </p:nvSpPr>
        <p:spPr>
          <a:xfrm>
            <a:off x="1716638" y="5854376"/>
            <a:ext cx="311557" cy="3600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679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8. Communicatie via </a:t>
            </a:r>
            <a:r>
              <a:rPr lang="nl-BE" sz="2800" u="sng" dirty="0" err="1">
                <a:solidFill>
                  <a:srgbClr val="3465A5"/>
                </a:solidFill>
                <a:latin typeface="Daytona" panose="020B0604030500040204" pitchFamily="34" charset="0"/>
              </a:rPr>
              <a:t>teambeheer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141E3EE-E92A-BB8D-6A2B-8BA7A0EFE854}"/>
              </a:ext>
            </a:extLst>
          </p:cNvPr>
          <p:cNvSpPr txBox="1"/>
          <p:nvPr/>
        </p:nvSpPr>
        <p:spPr>
          <a:xfrm>
            <a:off x="260736" y="908720"/>
            <a:ext cx="711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Kapiteins kunnen ook zelf communiceren via de captainstool app/browser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E55648B-3844-92C3-7410-B2686DC44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02904"/>
            <a:ext cx="8593650" cy="3898304"/>
          </a:xfrm>
          <a:prstGeom prst="rect">
            <a:avLst/>
          </a:prstGeom>
        </p:spPr>
      </p:pic>
      <p:sp>
        <p:nvSpPr>
          <p:cNvPr id="8" name="Pijl: links 7">
            <a:extLst>
              <a:ext uri="{FF2B5EF4-FFF2-40B4-BE49-F238E27FC236}">
                <a16:creationId xmlns:a16="http://schemas.microsoft.com/office/drawing/2014/main" id="{3DCA4238-4F0B-87E7-F86A-5D477C62A520}"/>
              </a:ext>
            </a:extLst>
          </p:cNvPr>
          <p:cNvSpPr/>
          <p:nvPr/>
        </p:nvSpPr>
        <p:spPr>
          <a:xfrm rot="16200000">
            <a:off x="7860842" y="2096852"/>
            <a:ext cx="599590" cy="3600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: links 8">
            <a:extLst>
              <a:ext uri="{FF2B5EF4-FFF2-40B4-BE49-F238E27FC236}">
                <a16:creationId xmlns:a16="http://schemas.microsoft.com/office/drawing/2014/main" id="{19AD2501-ABFA-15C9-909C-361EB439AB85}"/>
              </a:ext>
            </a:extLst>
          </p:cNvPr>
          <p:cNvSpPr/>
          <p:nvPr/>
        </p:nvSpPr>
        <p:spPr>
          <a:xfrm>
            <a:off x="8040863" y="4581128"/>
            <a:ext cx="599590" cy="3600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826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8. Communicatie via </a:t>
            </a:r>
            <a:r>
              <a:rPr lang="nl-BE" sz="2800" u="sng" dirty="0" err="1">
                <a:solidFill>
                  <a:srgbClr val="3465A5"/>
                </a:solidFill>
                <a:latin typeface="Daytona" panose="020B0604030500040204" pitchFamily="34" charset="0"/>
              </a:rPr>
              <a:t>teambeheer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141E3EE-E92A-BB8D-6A2B-8BA7A0EFE854}"/>
              </a:ext>
            </a:extLst>
          </p:cNvPr>
          <p:cNvSpPr txBox="1"/>
          <p:nvPr/>
        </p:nvSpPr>
        <p:spPr>
          <a:xfrm>
            <a:off x="260736" y="908720"/>
            <a:ext cx="711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Kapiteins kunnen ook zelf communiceren via de captainstool app/browser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5C62FB-D536-60B8-71D3-35891E0C8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36" y="1260884"/>
            <a:ext cx="8221222" cy="5287113"/>
          </a:xfrm>
          <a:prstGeom prst="rect">
            <a:avLst/>
          </a:prstGeom>
        </p:spPr>
      </p:pic>
      <p:sp>
        <p:nvSpPr>
          <p:cNvPr id="8" name="Pijl: links 7">
            <a:extLst>
              <a:ext uri="{FF2B5EF4-FFF2-40B4-BE49-F238E27FC236}">
                <a16:creationId xmlns:a16="http://schemas.microsoft.com/office/drawing/2014/main" id="{3DCA4238-4F0B-87E7-F86A-5D477C62A520}"/>
              </a:ext>
            </a:extLst>
          </p:cNvPr>
          <p:cNvSpPr/>
          <p:nvPr/>
        </p:nvSpPr>
        <p:spPr>
          <a:xfrm rot="20339921">
            <a:off x="7806908" y="2516373"/>
            <a:ext cx="599590" cy="3600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809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5773505"/>
            <a:ext cx="2746684" cy="10361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1 </a:t>
            </a:r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Inloggen – spelers &amp; gasten</a:t>
            </a:r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C3938AA-1E43-8CED-813C-A04EF326D7B6}"/>
              </a:ext>
            </a:extLst>
          </p:cNvPr>
          <p:cNvSpPr txBox="1"/>
          <p:nvPr/>
        </p:nvSpPr>
        <p:spPr>
          <a:xfrm>
            <a:off x="251520" y="908720"/>
            <a:ext cx="780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Daytona" panose="020B0604030500040204" pitchFamily="34" charset="0"/>
              </a:rPr>
              <a:t>Spelers of gasten kunnen zich ook aanmelden via de app of browser om o.a. </a:t>
            </a:r>
            <a:br>
              <a:rPr lang="nl-NL" sz="1600" dirty="0">
                <a:latin typeface="Daytona" panose="020B0604030500040204" pitchFamily="34" charset="0"/>
              </a:rPr>
            </a:br>
            <a:r>
              <a:rPr lang="nl-NL" sz="1600" dirty="0">
                <a:latin typeface="Daytona" panose="020B0604030500040204" pitchFamily="34" charset="0"/>
              </a:rPr>
              <a:t>alle klassementen te raadplegen</a:t>
            </a:r>
            <a:endParaRPr lang="nl-BE" sz="1600" dirty="0">
              <a:latin typeface="Daytona" panose="020B0604030500040204" pitchFamily="34" charset="0"/>
            </a:endParaRPr>
          </a:p>
        </p:txBody>
      </p:sp>
      <p:pic>
        <p:nvPicPr>
          <p:cNvPr id="7" name="Afbeelding 6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00F163A1-D212-C2DE-BAA6-A11968DDE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2555"/>
            <a:ext cx="4838700" cy="427672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643C1AF-51F6-8BD7-3C83-185F496E2FFB}"/>
              </a:ext>
            </a:extLst>
          </p:cNvPr>
          <p:cNvSpPr txBox="1"/>
          <p:nvPr/>
        </p:nvSpPr>
        <p:spPr>
          <a:xfrm>
            <a:off x="265218" y="5949280"/>
            <a:ext cx="5157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B00000"/>
                </a:solidFill>
                <a:latin typeface="Daytona" panose="020B0604030500040204" pitchFamily="34" charset="0"/>
              </a:rPr>
              <a:t>OF VIA </a:t>
            </a:r>
          </a:p>
          <a:p>
            <a:pPr algn="ctr"/>
            <a:r>
              <a:rPr lang="nl-NL" b="1" dirty="0">
                <a:solidFill>
                  <a:srgbClr val="B00000"/>
                </a:solidFill>
                <a:latin typeface="Daytona" panose="020B0604030500040204" pitchFamily="34" charset="0"/>
              </a:rPr>
              <a:t>WWW.ANTWERPSEDARTSORGANISATIE.BE</a:t>
            </a:r>
            <a:endParaRPr lang="nl-BE" b="1" dirty="0">
              <a:solidFill>
                <a:srgbClr val="B00000"/>
              </a:solidFill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5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8. Communicatie via </a:t>
            </a:r>
            <a:r>
              <a:rPr lang="nl-BE" sz="2800" u="sng" dirty="0" err="1">
                <a:solidFill>
                  <a:srgbClr val="3465A5"/>
                </a:solidFill>
                <a:latin typeface="Daytona" panose="020B0604030500040204" pitchFamily="34" charset="0"/>
              </a:rPr>
              <a:t>teambeheer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141E3EE-E92A-BB8D-6A2B-8BA7A0EFE854}"/>
              </a:ext>
            </a:extLst>
          </p:cNvPr>
          <p:cNvSpPr txBox="1"/>
          <p:nvPr/>
        </p:nvSpPr>
        <p:spPr>
          <a:xfrm>
            <a:off x="260736" y="908720"/>
            <a:ext cx="711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Kapiteins kunnen ook zelf communiceren via de captainstool app/browser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C9CD36-8FD1-546C-3DF3-6DA10D873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9" y="1402904"/>
            <a:ext cx="8715009" cy="4373784"/>
          </a:xfrm>
          <a:prstGeom prst="rect">
            <a:avLst/>
          </a:prstGeom>
        </p:spPr>
      </p:pic>
      <p:sp>
        <p:nvSpPr>
          <p:cNvPr id="8" name="Pijl: links 7">
            <a:extLst>
              <a:ext uri="{FF2B5EF4-FFF2-40B4-BE49-F238E27FC236}">
                <a16:creationId xmlns:a16="http://schemas.microsoft.com/office/drawing/2014/main" id="{3DCA4238-4F0B-87E7-F86A-5D477C62A520}"/>
              </a:ext>
            </a:extLst>
          </p:cNvPr>
          <p:cNvSpPr/>
          <p:nvPr/>
        </p:nvSpPr>
        <p:spPr>
          <a:xfrm>
            <a:off x="5292080" y="3717032"/>
            <a:ext cx="1278625" cy="105664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42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8. Communicatie via </a:t>
            </a:r>
            <a:r>
              <a:rPr lang="nl-BE" sz="2800" u="sng" dirty="0" err="1">
                <a:solidFill>
                  <a:srgbClr val="3465A5"/>
                </a:solidFill>
                <a:latin typeface="Daytona" panose="020B0604030500040204" pitchFamily="34" charset="0"/>
              </a:rPr>
              <a:t>teambeheer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141E3EE-E92A-BB8D-6A2B-8BA7A0EFE854}"/>
              </a:ext>
            </a:extLst>
          </p:cNvPr>
          <p:cNvSpPr txBox="1"/>
          <p:nvPr/>
        </p:nvSpPr>
        <p:spPr>
          <a:xfrm>
            <a:off x="260736" y="908720"/>
            <a:ext cx="711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Kapiteins kunnen ook zelf communiceren via de captainstool app/browser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7C026D-A371-BA7D-556C-4D6C5A5A5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4" y="1402904"/>
            <a:ext cx="8011643" cy="4763165"/>
          </a:xfrm>
          <a:prstGeom prst="rect">
            <a:avLst/>
          </a:prstGeom>
        </p:spPr>
      </p:pic>
      <p:sp>
        <p:nvSpPr>
          <p:cNvPr id="8" name="Pijl: links 7">
            <a:extLst>
              <a:ext uri="{FF2B5EF4-FFF2-40B4-BE49-F238E27FC236}">
                <a16:creationId xmlns:a16="http://schemas.microsoft.com/office/drawing/2014/main" id="{3DCA4238-4F0B-87E7-F86A-5D477C62A520}"/>
              </a:ext>
            </a:extLst>
          </p:cNvPr>
          <p:cNvSpPr/>
          <p:nvPr/>
        </p:nvSpPr>
        <p:spPr>
          <a:xfrm>
            <a:off x="2660360" y="5455096"/>
            <a:ext cx="648072" cy="52322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994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8. Rondvraag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pic>
        <p:nvPicPr>
          <p:cNvPr id="2050" name="Picture 2" descr="Algemene ledenvergadering Swift - ppt download">
            <a:extLst>
              <a:ext uri="{FF2B5EF4-FFF2-40B4-BE49-F238E27FC236}">
                <a16:creationId xmlns:a16="http://schemas.microsoft.com/office/drawing/2014/main" id="{6D9DABF9-A705-5D67-F612-E0118B918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"/>
          <a:stretch/>
        </p:blipFill>
        <p:spPr bwMode="auto">
          <a:xfrm>
            <a:off x="1189573" y="820444"/>
            <a:ext cx="698477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4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6DA50E-A806-FB50-2FDE-248ABBD21F73}"/>
              </a:ext>
            </a:extLst>
          </p:cNvPr>
          <p:cNvSpPr txBox="1"/>
          <p:nvPr/>
        </p:nvSpPr>
        <p:spPr>
          <a:xfrm>
            <a:off x="251520" y="260648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9. Uitdelen cadeau ploegen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272" y="5964439"/>
            <a:ext cx="2280731" cy="860377"/>
          </a:xfrm>
          <a:prstGeom prst="rect">
            <a:avLst/>
          </a:prstGeom>
        </p:spPr>
      </p:pic>
      <p:pic>
        <p:nvPicPr>
          <p:cNvPr id="3074" name="Picture 2" descr="Winmau Blade 6 Dual Core Dartboard">
            <a:extLst>
              <a:ext uri="{FF2B5EF4-FFF2-40B4-BE49-F238E27FC236}">
                <a16:creationId xmlns:a16="http://schemas.microsoft.com/office/drawing/2014/main" id="{B410B952-9018-B628-E8EB-CF5C40A1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581638" cy="45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994" y="-243408"/>
            <a:ext cx="7538012" cy="28436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4FF9165-701F-6A7C-0269-35E693D2E1D7}"/>
              </a:ext>
            </a:extLst>
          </p:cNvPr>
          <p:cNvSpPr txBox="1"/>
          <p:nvPr/>
        </p:nvSpPr>
        <p:spPr>
          <a:xfrm>
            <a:off x="2556063" y="1988840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>
                <a:solidFill>
                  <a:schemeClr val="accent1">
                    <a:lumMod val="75000"/>
                  </a:schemeClr>
                </a:solidFill>
                <a:latin typeface="Audiowide" panose="02000503000000020004" pitchFamily="2" charset="0"/>
              </a:rPr>
              <a:t>Respecteer de tegenstander, 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  <a:latin typeface="Audiowide" panose="02000503000000020004" pitchFamily="2" charset="0"/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  <a:latin typeface="Audiowide" panose="02000503000000020004" pitchFamily="2" charset="0"/>
              </a:rPr>
              <a:t>respecteer het spel </a:t>
            </a:r>
            <a:br>
              <a:rPr lang="nl-BE" dirty="0">
                <a:solidFill>
                  <a:schemeClr val="accent1">
                    <a:lumMod val="75000"/>
                  </a:schemeClr>
                </a:solidFill>
                <a:latin typeface="Audiowide" panose="02000503000000020004" pitchFamily="2" charset="0"/>
              </a:rPr>
            </a:br>
            <a:r>
              <a:rPr lang="nl-BE" dirty="0">
                <a:solidFill>
                  <a:schemeClr val="accent1">
                    <a:lumMod val="75000"/>
                  </a:schemeClr>
                </a:solidFill>
                <a:latin typeface="Audiowide" panose="02000503000000020004" pitchFamily="2" charset="0"/>
              </a:rPr>
              <a:t>&amp; respecteer jezelf</a:t>
            </a:r>
          </a:p>
        </p:txBody>
      </p:sp>
      <p:pic>
        <p:nvPicPr>
          <p:cNvPr id="4098" name="Picture 2" descr="Bring It Quote. Darts Vector Royalty Free SVG, Cliparts, Vectors, and Stock  Illustration. Image 157535734.">
            <a:extLst>
              <a:ext uri="{FF2B5EF4-FFF2-40B4-BE49-F238E27FC236}">
                <a16:creationId xmlns:a16="http://schemas.microsoft.com/office/drawing/2014/main" id="{E73CDEF0-37CE-821A-B07B-A83C978B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11" y="3140968"/>
            <a:ext cx="4881178" cy="309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5773505"/>
            <a:ext cx="2746684" cy="10361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1 </a:t>
            </a:r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Inloggen – spelers &amp; gasten</a:t>
            </a:r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643C1AF-51F6-8BD7-3C83-185F496E2FFB}"/>
              </a:ext>
            </a:extLst>
          </p:cNvPr>
          <p:cNvSpPr txBox="1"/>
          <p:nvPr/>
        </p:nvSpPr>
        <p:spPr>
          <a:xfrm>
            <a:off x="2222670" y="1772816"/>
            <a:ext cx="469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B00000"/>
                </a:solidFill>
                <a:latin typeface="Aptos" panose="020B0004020202020204" pitchFamily="34" charset="0"/>
              </a:rPr>
              <a:t>OF VIA </a:t>
            </a:r>
          </a:p>
          <a:p>
            <a:pPr algn="ctr"/>
            <a:r>
              <a:rPr lang="nl-NL" b="1" dirty="0">
                <a:solidFill>
                  <a:srgbClr val="B00000"/>
                </a:solidFill>
                <a:latin typeface="Aptos" panose="020B0004020202020204" pitchFamily="34" charset="0"/>
              </a:rPr>
              <a:t>WWW.ANTWERPSEDARTSORGANISATIE.BE</a:t>
            </a:r>
            <a:endParaRPr lang="nl-BE" b="1" dirty="0">
              <a:solidFill>
                <a:srgbClr val="B00000"/>
              </a:solidFill>
              <a:latin typeface="Aptos" panose="020B0004020202020204" pitchFamily="34" charset="0"/>
            </a:endParaRPr>
          </a:p>
        </p:txBody>
      </p:sp>
      <p:pic>
        <p:nvPicPr>
          <p:cNvPr id="6" name="Afbeelding 5" descr="Afbeelding met tekst, schermopname, Lettertype, Website&#10;&#10;Automatisch gegenereerde beschrijving">
            <a:extLst>
              <a:ext uri="{FF2B5EF4-FFF2-40B4-BE49-F238E27FC236}">
                <a16:creationId xmlns:a16="http://schemas.microsoft.com/office/drawing/2014/main" id="{357F1D86-1054-5DB0-4200-A98B62DF0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1619"/>
            <a:ext cx="8124825" cy="48387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FB1B01D-C241-AC3D-DF3B-8D3D6094047D}"/>
              </a:ext>
            </a:extLst>
          </p:cNvPr>
          <p:cNvSpPr txBox="1"/>
          <p:nvPr/>
        </p:nvSpPr>
        <p:spPr>
          <a:xfrm>
            <a:off x="94267" y="794689"/>
            <a:ext cx="5157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B00000"/>
                </a:solidFill>
                <a:latin typeface="Daytona" panose="020B0604030500040204" pitchFamily="34" charset="0"/>
              </a:rPr>
              <a:t>OF VIA </a:t>
            </a:r>
          </a:p>
          <a:p>
            <a:pPr algn="ctr"/>
            <a:r>
              <a:rPr lang="nl-NL" b="1" dirty="0">
                <a:solidFill>
                  <a:srgbClr val="B00000"/>
                </a:solidFill>
                <a:latin typeface="Daytona" panose="020B0604030500040204" pitchFamily="34" charset="0"/>
              </a:rPr>
              <a:t>WWW.ANTWERPSEDARTSORGANISATIE.BE</a:t>
            </a:r>
            <a:endParaRPr lang="nl-BE" b="1" dirty="0">
              <a:solidFill>
                <a:srgbClr val="B00000"/>
              </a:solidFill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5773505"/>
            <a:ext cx="2746684" cy="10361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1 </a:t>
            </a:r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Inloggen – spelers &amp; gasten</a:t>
            </a:r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643C1AF-51F6-8BD7-3C83-185F496E2FFB}"/>
              </a:ext>
            </a:extLst>
          </p:cNvPr>
          <p:cNvSpPr txBox="1"/>
          <p:nvPr/>
        </p:nvSpPr>
        <p:spPr>
          <a:xfrm>
            <a:off x="22259" y="980728"/>
            <a:ext cx="515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B00000"/>
                </a:solidFill>
                <a:latin typeface="Daytona" panose="020B0604030500040204" pitchFamily="34" charset="0"/>
              </a:rPr>
              <a:t>WWW.ANTWERPSEDARTSORGANISATIE.BE</a:t>
            </a:r>
            <a:endParaRPr lang="nl-BE" b="1" dirty="0">
              <a:solidFill>
                <a:srgbClr val="B00000"/>
              </a:solidFill>
              <a:latin typeface="Daytona" panose="020B0604030500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E184945-4D2B-CD5B-EA47-7B0F65C22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4" y="1350060"/>
            <a:ext cx="505805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5773505"/>
            <a:ext cx="2746684" cy="10361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2</a:t>
            </a:r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 </a:t>
            </a:r>
            <a:r>
              <a:rPr lang="nl-BE" sz="2800" u="sng" dirty="0">
                <a:solidFill>
                  <a:srgbClr val="3465A5"/>
                </a:solidFill>
                <a:latin typeface="Daytona" panose="020B0604030500040204" pitchFamily="34" charset="0"/>
              </a:rPr>
              <a:t>Team E-mail</a:t>
            </a:r>
            <a:endParaRPr lang="nl-BE" sz="2800" b="0" i="0" u="sng" strike="noStrike" baseline="0" dirty="0">
              <a:solidFill>
                <a:srgbClr val="3465A5"/>
              </a:solidFill>
              <a:latin typeface="Daytona" panose="020B060403050004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5D9320-D6C7-802C-2104-B83CC4E69CAC}"/>
              </a:ext>
            </a:extLst>
          </p:cNvPr>
          <p:cNvSpPr txBox="1"/>
          <p:nvPr/>
        </p:nvSpPr>
        <p:spPr>
          <a:xfrm>
            <a:off x="272136" y="1484784"/>
            <a:ext cx="830067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600" dirty="0">
                <a:latin typeface="Daytona" panose="020B0604030500040204" pitchFamily="34" charset="0"/>
              </a:rPr>
              <a:t>WORDT GEBRUIKT VOOR ALLE COMMUNICATIE VIA TEAMBEHEER</a:t>
            </a:r>
          </a:p>
          <a:p>
            <a:pPr marL="1200150" lvl="2" indent="-285750">
              <a:buFontTx/>
              <a:buChar char="-"/>
            </a:pPr>
            <a:endParaRPr lang="nl-NL" sz="1600" dirty="0">
              <a:latin typeface="Daytona" panose="020B0604030500040204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Daytona" panose="020B0604030500040204" pitchFamily="34" charset="0"/>
              </a:rPr>
              <a:t>VERSTUREN INLOGCODES</a:t>
            </a:r>
          </a:p>
          <a:p>
            <a:pPr marL="1200150" lvl="2" indent="-285750">
              <a:buFontTx/>
              <a:buChar char="-"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Daytona" panose="020B0604030500040204" pitchFamily="34" charset="0"/>
              </a:rPr>
              <a:t>AUTOMATISCHE HERINNERINGEN INGEVEN WEDSTRIJDFORMULIER</a:t>
            </a:r>
          </a:p>
          <a:p>
            <a:pPr marL="1200150" lvl="2" indent="-285750">
              <a:buFontTx/>
              <a:buChar char="-"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Daytona" panose="020B0604030500040204" pitchFamily="34" charset="0"/>
              </a:rPr>
              <a:t>NOTIFICATIE VERZETTEN WEDSTRIJDEN</a:t>
            </a:r>
          </a:p>
          <a:p>
            <a:pPr marL="1200150" lvl="2" indent="-285750">
              <a:buFontTx/>
              <a:buChar char="-"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Daytona" panose="020B0604030500040204" pitchFamily="34" charset="0"/>
              </a:rPr>
              <a:t>INTERNE BERICHTEN VAN BESTUUR OF ANDERE CLUBS/PLOEGEN</a:t>
            </a:r>
          </a:p>
          <a:p>
            <a:pPr marL="1200150" lvl="2" indent="-285750">
              <a:buFontTx/>
              <a:buChar char="-"/>
            </a:pPr>
            <a:endParaRPr lang="nl-NL" sz="1600" dirty="0">
              <a:latin typeface="Daytona" panose="020B060403050004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923F3D8-D5BB-D849-A5A1-C95B87D06B51}"/>
              </a:ext>
            </a:extLst>
          </p:cNvPr>
          <p:cNvSpPr txBox="1"/>
          <p:nvPr/>
        </p:nvSpPr>
        <p:spPr>
          <a:xfrm>
            <a:off x="272136" y="1060032"/>
            <a:ext cx="665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B00000"/>
                </a:solidFill>
                <a:latin typeface="Daytona" panose="020B0604030500040204" pitchFamily="34" charset="0"/>
              </a:rPr>
              <a:t>= MAILADRES INGEGEVEN BIJ DE TEAMINSCHRIJVING</a:t>
            </a:r>
            <a:endParaRPr lang="nl-BE" b="1" dirty="0">
              <a:solidFill>
                <a:srgbClr val="B00000"/>
              </a:solidFill>
              <a:latin typeface="Daytona" panose="020B060403050004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9CF75F9-A9CA-EA4A-EB80-64E90353B5AA}"/>
              </a:ext>
            </a:extLst>
          </p:cNvPr>
          <p:cNvSpPr txBox="1"/>
          <p:nvPr/>
        </p:nvSpPr>
        <p:spPr>
          <a:xfrm>
            <a:off x="272136" y="3717264"/>
            <a:ext cx="5968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Daytona" panose="020B0604030500040204" pitchFamily="34" charset="0"/>
              </a:rPr>
              <a:t>- KAN GEWIJZIGD WORDEN IN DE APP / WEBBROWSER</a:t>
            </a:r>
          </a:p>
          <a:p>
            <a:endParaRPr lang="nl-NL" sz="1600" dirty="0">
              <a:latin typeface="Daytona" panose="020B0604030500040204" pitchFamily="34" charset="0"/>
            </a:endParaRPr>
          </a:p>
          <a:p>
            <a:r>
              <a:rPr lang="nl-NL" sz="1600" dirty="0">
                <a:latin typeface="Daytona" panose="020B0604030500040204" pitchFamily="34" charset="0"/>
              </a:rPr>
              <a:t>	- MIJN TEAM -&gt; PROFIEL -&gt; CONTACTGEGEVENS</a:t>
            </a:r>
            <a:endParaRPr lang="nl-BE" sz="1600" dirty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5773505"/>
            <a:ext cx="2746684" cy="103615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3 Spelers inschrijven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216980-6323-0B9C-A7F0-8B9983806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2816"/>
            <a:ext cx="4039987" cy="464769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8647E8C-203F-DB25-F952-1661FB07DC90}"/>
              </a:ext>
            </a:extLst>
          </p:cNvPr>
          <p:cNvSpPr txBox="1"/>
          <p:nvPr/>
        </p:nvSpPr>
        <p:spPr>
          <a:xfrm>
            <a:off x="323528" y="1052736"/>
            <a:ext cx="506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Daytona" panose="020B0604030500040204" pitchFamily="34" charset="0"/>
              </a:rPr>
              <a:t>Mijn team </a:t>
            </a:r>
            <a:r>
              <a:rPr lang="nl-NL" dirty="0">
                <a:latin typeface="Daytona" panose="020B0604030500040204" pitchFamily="34" charset="0"/>
                <a:sym typeface="Wingdings" panose="05000000000000000000" pitchFamily="2" charset="2"/>
              </a:rPr>
              <a:t> Spelers  + Speler inschrijven</a:t>
            </a:r>
            <a:endParaRPr lang="nl-BE" dirty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1408C7-5967-0D36-95D0-6C5388CE8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144" y="5949279"/>
            <a:ext cx="2280731" cy="8603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9B38-C270-8961-2332-FEDF03D7B027}"/>
              </a:ext>
            </a:extLst>
          </p:cNvPr>
          <p:cNvSpPr txBox="1"/>
          <p:nvPr/>
        </p:nvSpPr>
        <p:spPr>
          <a:xfrm>
            <a:off x="251520" y="298744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BE" sz="2800" b="0" i="0" u="sng" strike="noStrike" baseline="0" dirty="0">
                <a:solidFill>
                  <a:srgbClr val="3465A5"/>
                </a:solidFill>
                <a:latin typeface="Daytona" panose="020B0604030500040204" pitchFamily="34" charset="0"/>
              </a:rPr>
              <a:t>3 Spelers inschrijven – oud speler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A661155-CCED-0F32-B194-F25966E861DC}"/>
              </a:ext>
            </a:extLst>
          </p:cNvPr>
          <p:cNvSpPr txBox="1"/>
          <p:nvPr/>
        </p:nvSpPr>
        <p:spPr>
          <a:xfrm>
            <a:off x="251520" y="908720"/>
            <a:ext cx="87953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600" b="0" i="0" u="none" strike="noStrike" baseline="0" dirty="0">
                <a:latin typeface="Daytona" panose="020B0604030500040204" pitchFamily="34" charset="0"/>
              </a:rPr>
              <a:t>Een oud-speler is bij de dartsbond ingeschreven geweest. De speler is terug te vinden in de</a:t>
            </a:r>
          </a:p>
          <a:p>
            <a:pPr algn="l"/>
            <a:r>
              <a:rPr lang="nl-NL" sz="1600" b="0" i="0" u="none" strike="noStrike" baseline="0" dirty="0">
                <a:latin typeface="Daytona" panose="020B0604030500040204" pitchFamily="34" charset="0"/>
              </a:rPr>
              <a:t>database met een lidnummer. Om de oud-speler in te kunnen schrijven is het lidnummer of de achternaam </a:t>
            </a:r>
            <a:r>
              <a:rPr lang="nl-NL" sz="1600" i="0" u="none" strike="noStrike" baseline="0" dirty="0">
                <a:latin typeface="Daytona" panose="020B0604030500040204" pitchFamily="34" charset="0"/>
              </a:rPr>
              <a:t>nodig</a:t>
            </a:r>
            <a:r>
              <a:rPr lang="nl-NL" sz="1600" b="0" i="0" u="none" strike="noStrike" baseline="0" dirty="0">
                <a:latin typeface="Daytona" panose="020B0604030500040204" pitchFamily="34" charset="0"/>
              </a:rPr>
              <a:t> + de geboortedatum van de speler. De geboortedatum is in beide situaties </a:t>
            </a:r>
            <a:r>
              <a:rPr lang="nl-BE" sz="1600" b="0" i="0" u="none" strike="noStrike" baseline="0" dirty="0">
                <a:latin typeface="Daytona" panose="020B0604030500040204" pitchFamily="34" charset="0"/>
              </a:rPr>
              <a:t>verplicht.</a:t>
            </a:r>
          </a:p>
          <a:p>
            <a:pPr algn="l"/>
            <a:endParaRPr lang="nl-BE" sz="1600" b="0" i="0" u="none" strike="noStrike" baseline="0" dirty="0">
              <a:latin typeface="Daytona" panose="020B0604030500040204" pitchFamily="34" charset="0"/>
            </a:endParaRPr>
          </a:p>
          <a:p>
            <a:pPr algn="l"/>
            <a:r>
              <a:rPr lang="nl-NL" sz="1600" b="0" i="0" u="none" strike="noStrike" baseline="0" dirty="0">
                <a:latin typeface="Daytona" panose="020B0604030500040204" pitchFamily="34" charset="0"/>
              </a:rPr>
              <a:t>Lidnummer + Geboortedatum    of      Achternaam + Geboortedatum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1514D92-09CA-3C8E-F02C-BE66DBDFC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7109"/>
            <a:ext cx="3030983" cy="393496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67F381-A272-1782-363E-1F9B5A1B0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747109"/>
            <a:ext cx="3456384" cy="393496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2378D68-8807-3308-9F00-5699B7AA84B6}"/>
              </a:ext>
            </a:extLst>
          </p:cNvPr>
          <p:cNvSpPr txBox="1"/>
          <p:nvPr/>
        </p:nvSpPr>
        <p:spPr>
          <a:xfrm>
            <a:off x="7105487" y="3688382"/>
            <a:ext cx="1952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C00000"/>
                </a:solidFill>
                <a:latin typeface="Daytona" panose="020B0604030500040204" pitchFamily="34" charset="0"/>
              </a:rPr>
              <a:t>FOUTMELDING</a:t>
            </a:r>
          </a:p>
          <a:p>
            <a:pPr algn="ctr"/>
            <a:r>
              <a:rPr lang="nl-NL" b="1" dirty="0">
                <a:solidFill>
                  <a:srgbClr val="C00000"/>
                </a:solidFill>
                <a:latin typeface="Daytona" panose="020B0604030500040204" pitchFamily="34" charset="0"/>
              </a:rPr>
              <a:t>BIJ FOUTIEVE OF</a:t>
            </a:r>
          </a:p>
          <a:p>
            <a:pPr algn="ctr"/>
            <a:r>
              <a:rPr lang="nl-NL" b="1" dirty="0">
                <a:solidFill>
                  <a:srgbClr val="C00000"/>
                </a:solidFill>
                <a:latin typeface="Daytona" panose="020B0604030500040204" pitchFamily="34" charset="0"/>
              </a:rPr>
              <a:t>NIET GEKENDE</a:t>
            </a:r>
          </a:p>
          <a:p>
            <a:pPr algn="ctr"/>
            <a:r>
              <a:rPr lang="nl-NL" b="1" dirty="0">
                <a:solidFill>
                  <a:srgbClr val="C00000"/>
                </a:solidFill>
                <a:latin typeface="Daytona" panose="020B0604030500040204" pitchFamily="34" charset="0"/>
              </a:rPr>
              <a:t>GEGEVENS</a:t>
            </a:r>
            <a:endParaRPr lang="nl-BE" b="1" dirty="0">
              <a:solidFill>
                <a:srgbClr val="C00000"/>
              </a:solidFill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1287</Words>
  <Application>Microsoft Office PowerPoint</Application>
  <PresentationFormat>Diavoorstelling (4:3)</PresentationFormat>
  <Paragraphs>157</Paragraphs>
  <Slides>44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53" baseType="lpstr">
      <vt:lpstr>Aptos</vt:lpstr>
      <vt:lpstr>Arial</vt:lpstr>
      <vt:lpstr>Audiowide</vt:lpstr>
      <vt:lpstr>Calibri</vt:lpstr>
      <vt:lpstr>Calibri Light</vt:lpstr>
      <vt:lpstr>Daytona</vt:lpstr>
      <vt:lpstr>Georgia Pro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Stephan</dc:creator>
  <cp:lastModifiedBy>Stephan D'Aes</cp:lastModifiedBy>
  <cp:revision>292</cp:revision>
  <dcterms:created xsi:type="dcterms:W3CDTF">2017-05-09T06:38:18Z</dcterms:created>
  <dcterms:modified xsi:type="dcterms:W3CDTF">2024-08-27T10:58:33Z</dcterms:modified>
</cp:coreProperties>
</file>